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4" r:id="rId3"/>
    <p:sldId id="265" r:id="rId4"/>
    <p:sldId id="266" r:id="rId5"/>
    <p:sldId id="258" r:id="rId6"/>
    <p:sldId id="267" r:id="rId7"/>
    <p:sldId id="268" r:id="rId8"/>
    <p:sldId id="269" r:id="rId9"/>
    <p:sldId id="270" r:id="rId10"/>
    <p:sldId id="271" r:id="rId11"/>
    <p:sldId id="272" r:id="rId12"/>
    <p:sldId id="273" r:id="rId13"/>
    <p:sldId id="274" r:id="rId14"/>
    <p:sldId id="275" r:id="rId15"/>
    <p:sldId id="277" r:id="rId16"/>
    <p:sldId id="278" r:id="rId1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3447" autoAdjust="0"/>
  </p:normalViewPr>
  <p:slideViewPr>
    <p:cSldViewPr>
      <p:cViewPr varScale="1">
        <p:scale>
          <a:sx n="84" d="100"/>
          <a:sy n="84" d="100"/>
        </p:scale>
        <p:origin x="1830" y="7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9378481-5216-44D9-B19D-93319CD030F2}" type="datetimeFigureOut">
              <a:rPr lang="pt-BR"/>
              <a:pPr>
                <a:defRPr/>
              </a:pPr>
              <a:t>10/11/2017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5A8C61E-DC46-41DC-B0BE-60F6AEDEEDCC}" type="slidenum">
              <a:rPr lang="pt-BR"/>
              <a:pPr>
                <a:defRPr/>
              </a:pPr>
              <a:t>‹nº›</a:t>
            </a:fld>
            <a:endParaRPr lang="pt-BR"/>
          </a:p>
        </p:txBody>
      </p:sp>
    </p:spTree>
    <p:extLst>
      <p:ext uri="{BB962C8B-B14F-4D97-AF65-F5344CB8AC3E}">
        <p14:creationId xmlns:p14="http://schemas.microsoft.com/office/powerpoint/2010/main" val="36883188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1</a:t>
            </a:fld>
            <a:endParaRPr lang="pt-BR"/>
          </a:p>
        </p:txBody>
      </p:sp>
    </p:spTree>
    <p:extLst>
      <p:ext uri="{BB962C8B-B14F-4D97-AF65-F5344CB8AC3E}">
        <p14:creationId xmlns:p14="http://schemas.microsoft.com/office/powerpoint/2010/main" val="138524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10</a:t>
            </a:fld>
            <a:endParaRPr lang="pt-BR"/>
          </a:p>
        </p:txBody>
      </p:sp>
    </p:spTree>
    <p:extLst>
      <p:ext uri="{BB962C8B-B14F-4D97-AF65-F5344CB8AC3E}">
        <p14:creationId xmlns:p14="http://schemas.microsoft.com/office/powerpoint/2010/main" val="124660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11</a:t>
            </a:fld>
            <a:endParaRPr lang="pt-BR"/>
          </a:p>
        </p:txBody>
      </p:sp>
    </p:spTree>
    <p:extLst>
      <p:ext uri="{BB962C8B-B14F-4D97-AF65-F5344CB8AC3E}">
        <p14:creationId xmlns:p14="http://schemas.microsoft.com/office/powerpoint/2010/main" val="284404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12</a:t>
            </a:fld>
            <a:endParaRPr lang="pt-BR"/>
          </a:p>
        </p:txBody>
      </p:sp>
    </p:spTree>
    <p:extLst>
      <p:ext uri="{BB962C8B-B14F-4D97-AF65-F5344CB8AC3E}">
        <p14:creationId xmlns:p14="http://schemas.microsoft.com/office/powerpoint/2010/main" val="21218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Imagem de Slide 1"/>
          <p:cNvSpPr>
            <a:spLocks noGrp="1" noRot="1" noChangeAspect="1"/>
          </p:cNvSpPr>
          <p:nvPr>
            <p:ph type="sldImg"/>
          </p:nvPr>
        </p:nvSpPr>
        <p:spPr bwMode="auto">
          <a:noFill/>
          <a:ln>
            <a:solidFill>
              <a:srgbClr val="000000"/>
            </a:solidFill>
            <a:miter lim="800000"/>
            <a:headEnd/>
            <a:tailEnd/>
          </a:ln>
        </p:spPr>
      </p:sp>
      <p:sp>
        <p:nvSpPr>
          <p:cNvPr id="3072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b="1" smtClean="0"/>
              <a:t>Philippe Perrenoud – Construindo Competências sociólogo suíço.</a:t>
            </a:r>
            <a:endParaRPr lang="pt-BR" smtClean="0"/>
          </a:p>
        </p:txBody>
      </p:sp>
      <p:sp>
        <p:nvSpPr>
          <p:cNvPr id="3072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65D300-35B8-4931-87C2-017892C97EE1}" type="slidenum">
              <a:rPr lang="pt-BR"/>
              <a:pPr fontAlgn="base">
                <a:spcBef>
                  <a:spcPct val="0"/>
                </a:spcBef>
                <a:spcAft>
                  <a:spcPct val="0"/>
                </a:spcAft>
              </a:pPr>
              <a:t>13</a:t>
            </a:fld>
            <a:endParaRPr lang="pt-BR"/>
          </a:p>
        </p:txBody>
      </p:sp>
    </p:spTree>
    <p:extLst>
      <p:ext uri="{BB962C8B-B14F-4D97-AF65-F5344CB8AC3E}">
        <p14:creationId xmlns:p14="http://schemas.microsoft.com/office/powerpoint/2010/main" val="305096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Edgar Morin – Filósofo francês</a:t>
            </a:r>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83549-0C75-4151-993B-93EB58A521EE}" type="slidenum">
              <a:rPr lang="pt-BR"/>
              <a:pPr fontAlgn="base">
                <a:spcBef>
                  <a:spcPct val="0"/>
                </a:spcBef>
                <a:spcAft>
                  <a:spcPct val="0"/>
                </a:spcAft>
              </a:pPr>
              <a:t>14</a:t>
            </a:fld>
            <a:endParaRPr lang="pt-BR"/>
          </a:p>
        </p:txBody>
      </p:sp>
    </p:spTree>
    <p:extLst>
      <p:ext uri="{BB962C8B-B14F-4D97-AF65-F5344CB8AC3E}">
        <p14:creationId xmlns:p14="http://schemas.microsoft.com/office/powerpoint/2010/main" val="279807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ço Reservado para Imagem de Slide 1"/>
          <p:cNvSpPr>
            <a:spLocks noGrp="1" noRot="1" noChangeAspect="1"/>
          </p:cNvSpPr>
          <p:nvPr>
            <p:ph type="sldImg"/>
          </p:nvPr>
        </p:nvSpPr>
        <p:spPr bwMode="auto">
          <a:noFill/>
          <a:ln>
            <a:solidFill>
              <a:srgbClr val="000000"/>
            </a:solidFill>
            <a:miter lim="800000"/>
            <a:headEnd/>
            <a:tailEnd/>
          </a:ln>
        </p:spPr>
      </p:sp>
      <p:sp>
        <p:nvSpPr>
          <p:cNvPr id="3481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Sir Ken Robinson – educador britânico</a:t>
            </a:r>
          </a:p>
        </p:txBody>
      </p:sp>
      <p:sp>
        <p:nvSpPr>
          <p:cNvPr id="3481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159A3-3431-4611-B96F-F7202A7B2BB7}" type="slidenum">
              <a:rPr lang="pt-BR"/>
              <a:pPr fontAlgn="base">
                <a:spcBef>
                  <a:spcPct val="0"/>
                </a:spcBef>
                <a:spcAft>
                  <a:spcPct val="0"/>
                </a:spcAft>
              </a:pPr>
              <a:t>15</a:t>
            </a:fld>
            <a:endParaRPr lang="pt-BR"/>
          </a:p>
        </p:txBody>
      </p:sp>
    </p:spTree>
    <p:extLst>
      <p:ext uri="{BB962C8B-B14F-4D97-AF65-F5344CB8AC3E}">
        <p14:creationId xmlns:p14="http://schemas.microsoft.com/office/powerpoint/2010/main" val="290258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ço Reservado para Imagem de Slide 1"/>
          <p:cNvSpPr>
            <a:spLocks noGrp="1" noRot="1" noChangeAspect="1"/>
          </p:cNvSpPr>
          <p:nvPr>
            <p:ph type="sldImg"/>
          </p:nvPr>
        </p:nvSpPr>
        <p:spPr bwMode="auto">
          <a:noFill/>
          <a:ln>
            <a:solidFill>
              <a:srgbClr val="000000"/>
            </a:solidFill>
            <a:miter lim="800000"/>
            <a:headEnd/>
            <a:tailEnd/>
          </a:ln>
        </p:spPr>
      </p:sp>
      <p:sp>
        <p:nvSpPr>
          <p:cNvPr id="3686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pt-BR" smtClean="0"/>
              <a:t>Problema do Oswaldo: resolvido com Análise Sintática //  - Minha explicação sobre adrenalina...</a:t>
            </a:r>
          </a:p>
          <a:p>
            <a:pPr>
              <a:spcBef>
                <a:spcPct val="0"/>
              </a:spcBef>
              <a:buFontTx/>
              <a:buChar char="-"/>
            </a:pPr>
            <a:r>
              <a:rPr lang="pt-BR" smtClean="0"/>
              <a:t> Aluno não é tudo igual... Média (história do bife)</a:t>
            </a:r>
          </a:p>
          <a:p>
            <a:pPr>
              <a:spcBef>
                <a:spcPct val="0"/>
              </a:spcBef>
              <a:buFontTx/>
              <a:buChar char="-"/>
            </a:pPr>
            <a:r>
              <a:rPr lang="pt-BR" smtClean="0"/>
              <a:t> Descartes queria por ordem no caos, mas não acabar com a macrovisão – Arqueólogos que não reconheceriam uma pilha atômica, Cardiologistas destruidores de fígados.</a:t>
            </a:r>
          </a:p>
          <a:p>
            <a:pPr>
              <a:spcBef>
                <a:spcPct val="0"/>
              </a:spcBef>
              <a:buFontTx/>
              <a:buChar char="-"/>
            </a:pPr>
            <a:r>
              <a:rPr lang="pt-BR" smtClean="0"/>
              <a:t> Sabedoria: Humildade para reconhecer que “Eu não sei” é uma resposta possível e válida.</a:t>
            </a:r>
          </a:p>
          <a:p>
            <a:pPr>
              <a:spcBef>
                <a:spcPct val="0"/>
              </a:spcBef>
              <a:buFontTx/>
              <a:buChar char="-"/>
            </a:pPr>
            <a:r>
              <a:rPr lang="pt-BR" smtClean="0"/>
              <a:t> </a:t>
            </a:r>
            <a:r>
              <a:rPr lang="pt-BR" b="1" smtClean="0">
                <a:solidFill>
                  <a:schemeClr val="tx2"/>
                </a:solidFill>
              </a:rPr>
              <a:t>Provas com consulta (proximidade com a vida real)</a:t>
            </a:r>
          </a:p>
        </p:txBody>
      </p:sp>
      <p:sp>
        <p:nvSpPr>
          <p:cNvPr id="36867"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6932F-FFFA-4A24-8748-D5192FE1E089}" type="slidenum">
              <a:rPr lang="pt-BR"/>
              <a:pPr fontAlgn="base">
                <a:spcBef>
                  <a:spcPct val="0"/>
                </a:spcBef>
                <a:spcAft>
                  <a:spcPct val="0"/>
                </a:spcAft>
              </a:pPr>
              <a:t>16</a:t>
            </a:fld>
            <a:endParaRPr lang="pt-BR"/>
          </a:p>
        </p:txBody>
      </p:sp>
    </p:spTree>
    <p:extLst>
      <p:ext uri="{BB962C8B-B14F-4D97-AF65-F5344CB8AC3E}">
        <p14:creationId xmlns:p14="http://schemas.microsoft.com/office/powerpoint/2010/main" val="69276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2</a:t>
            </a:fld>
            <a:endParaRPr lang="pt-BR"/>
          </a:p>
        </p:txBody>
      </p:sp>
    </p:spTree>
    <p:extLst>
      <p:ext uri="{BB962C8B-B14F-4D97-AF65-F5344CB8AC3E}">
        <p14:creationId xmlns:p14="http://schemas.microsoft.com/office/powerpoint/2010/main" val="57540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3</a:t>
            </a:fld>
            <a:endParaRPr lang="pt-BR"/>
          </a:p>
        </p:txBody>
      </p:sp>
    </p:spTree>
    <p:extLst>
      <p:ext uri="{BB962C8B-B14F-4D97-AF65-F5344CB8AC3E}">
        <p14:creationId xmlns:p14="http://schemas.microsoft.com/office/powerpoint/2010/main" val="74873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4</a:t>
            </a:fld>
            <a:endParaRPr lang="pt-BR"/>
          </a:p>
        </p:txBody>
      </p:sp>
    </p:spTree>
    <p:extLst>
      <p:ext uri="{BB962C8B-B14F-4D97-AF65-F5344CB8AC3E}">
        <p14:creationId xmlns:p14="http://schemas.microsoft.com/office/powerpoint/2010/main" val="352108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5</a:t>
            </a:fld>
            <a:endParaRPr lang="pt-BR"/>
          </a:p>
        </p:txBody>
      </p:sp>
    </p:spTree>
    <p:extLst>
      <p:ext uri="{BB962C8B-B14F-4D97-AF65-F5344CB8AC3E}">
        <p14:creationId xmlns:p14="http://schemas.microsoft.com/office/powerpoint/2010/main" val="258483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6</a:t>
            </a:fld>
            <a:endParaRPr lang="pt-BR"/>
          </a:p>
        </p:txBody>
      </p:sp>
    </p:spTree>
    <p:extLst>
      <p:ext uri="{BB962C8B-B14F-4D97-AF65-F5344CB8AC3E}">
        <p14:creationId xmlns:p14="http://schemas.microsoft.com/office/powerpoint/2010/main" val="409305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Imagem de Slide 1"/>
          <p:cNvSpPr>
            <a:spLocks noGrp="1" noRot="1" noChangeAspect="1"/>
          </p:cNvSpPr>
          <p:nvPr>
            <p:ph type="sldImg"/>
          </p:nvPr>
        </p:nvSpPr>
        <p:spPr bwMode="auto">
          <a:noFill/>
          <a:ln>
            <a:solidFill>
              <a:srgbClr val="000000"/>
            </a:solidFill>
            <a:miter lim="800000"/>
            <a:headEnd/>
            <a:tailEnd/>
          </a:ln>
        </p:spPr>
      </p:sp>
      <p:sp>
        <p:nvSpPr>
          <p:cNvPr id="2355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pt-BR" smtClean="0"/>
              <a:t>Musca domestica A mosca doméstica possui um ciclo de vida simples e rápido, principalmente em épocas de umidade e temperatura elevada. As fêmeas, após a cópula, realizam a postura de seus ovos em matéria orgânica (principalmente em palhadas contendo fezes e em porções de rações fermentadas). Após 24 horas eclodirão as larvas, que continuarão na matéria orgânica se alimentando até o momento em que irão se enterrar no solo para a realização da muda ou ecdise, originando a pupa. Após a fase de pupa surgirão novamente moscas machos e fêmeas. O ciclo completo de ovo a adulto ocorre geralmente, quando em condições climáticas favoráveis, entre 7 e 10 dias</a:t>
            </a:r>
          </a:p>
          <a:p>
            <a:pPr>
              <a:spcBef>
                <a:spcPct val="0"/>
              </a:spcBef>
              <a:buFontTx/>
              <a:buChar char="-"/>
            </a:pPr>
            <a:r>
              <a:rPr lang="pt-BR" smtClean="0"/>
              <a:t> Em Duque de Caxias, devido a um aterro sanitário que recebe o lixo da Cidade do Rio de Janeiro, a população cresceu a níveis preocupantes causando um problema sanitário</a:t>
            </a:r>
          </a:p>
          <a:p>
            <a:pPr>
              <a:spcBef>
                <a:spcPct val="0"/>
              </a:spcBef>
              <a:buFontTx/>
              <a:buChar char="-"/>
            </a:pPr>
            <a:r>
              <a:rPr lang="pt-BR" smtClean="0"/>
              <a:t> Estudos indicam, no entanto, que as larvas esterilizadas de mosca varejeira têm grande efeito bactericida e cicatrizante, sendo aplicadas diretamente sobre feridas.</a:t>
            </a:r>
          </a:p>
          <a:p>
            <a:pPr>
              <a:spcBef>
                <a:spcPct val="0"/>
              </a:spcBef>
              <a:buFontTx/>
              <a:buChar char="-"/>
            </a:pPr>
            <a:r>
              <a:rPr lang="pt-BR" smtClean="0"/>
              <a:t> </a:t>
            </a:r>
          </a:p>
        </p:txBody>
      </p:sp>
      <p:sp>
        <p:nvSpPr>
          <p:cNvPr id="2355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824FD1-ECAD-492F-BC94-266F14680FC6}" type="slidenum">
              <a:rPr lang="pt-BR"/>
              <a:pPr fontAlgn="base">
                <a:spcBef>
                  <a:spcPct val="0"/>
                </a:spcBef>
                <a:spcAft>
                  <a:spcPct val="0"/>
                </a:spcAft>
              </a:pPr>
              <a:t>7</a:t>
            </a:fld>
            <a:endParaRPr lang="pt-BR"/>
          </a:p>
        </p:txBody>
      </p:sp>
    </p:spTree>
    <p:extLst>
      <p:ext uri="{BB962C8B-B14F-4D97-AF65-F5344CB8AC3E}">
        <p14:creationId xmlns:p14="http://schemas.microsoft.com/office/powerpoint/2010/main" val="343080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8</a:t>
            </a:fld>
            <a:endParaRPr lang="pt-BR"/>
          </a:p>
        </p:txBody>
      </p:sp>
    </p:spTree>
    <p:extLst>
      <p:ext uri="{BB962C8B-B14F-4D97-AF65-F5344CB8AC3E}">
        <p14:creationId xmlns:p14="http://schemas.microsoft.com/office/powerpoint/2010/main" val="111579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5A8C61E-DC46-41DC-B0BE-60F6AEDEEDCC}" type="slidenum">
              <a:rPr lang="pt-BR" smtClean="0"/>
              <a:pPr>
                <a:defRPr/>
              </a:pPr>
              <a:t>9</a:t>
            </a:fld>
            <a:endParaRPr lang="pt-BR"/>
          </a:p>
        </p:txBody>
      </p:sp>
    </p:spTree>
    <p:extLst>
      <p:ext uri="{BB962C8B-B14F-4D97-AF65-F5344CB8AC3E}">
        <p14:creationId xmlns:p14="http://schemas.microsoft.com/office/powerpoint/2010/main" val="62050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2CDF14A-EFE7-4036-A6D0-6FB1C2313C83}" type="datetimeFigureOut">
              <a:rPr lang="pt-BR"/>
              <a:pPr>
                <a:defRPr/>
              </a:pPr>
              <a:t>10/11/2017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0933956-3CAE-4253-9A68-81E667638AC7}" type="slidenum">
              <a:rPr lang="pt-BR"/>
              <a:pPr>
                <a:defRPr/>
              </a:pPr>
              <a:t>‹nº›</a:t>
            </a:fld>
            <a:endParaRPr lang="pt-B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61A6373-76C4-42A0-994F-D8D18506E0FC}" type="datetimeFigureOut">
              <a:rPr lang="pt-BR"/>
              <a:pPr>
                <a:defRPr/>
              </a:pPr>
              <a:t>10/11/2017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B2393ED-3CEE-4192-A95C-C004F8867083}" type="slidenum">
              <a:rPr lang="pt-BR"/>
              <a:pPr>
                <a:defRPr/>
              </a:pPr>
              <a:t>‹nº›</a:t>
            </a:fld>
            <a:endParaRPr lang="pt-B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64A15D5-80C5-4053-B185-36A4DCBAA2BE}" type="datetimeFigureOut">
              <a:rPr lang="pt-BR"/>
              <a:pPr>
                <a:defRPr/>
              </a:pPr>
              <a:t>10/11/2017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F05398A-18AE-4005-8B81-0EFBF633CABB}" type="slidenum">
              <a:rPr lang="pt-BR"/>
              <a:pPr>
                <a:defRPr/>
              </a:pPr>
              <a:t>‹nº›</a:t>
            </a:fld>
            <a:endParaRPr lang="pt-B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2" name="Imagem 2" descr="Rompendo Paradigmas na Educação - por Fernando Escobar.jpg"/>
          <p:cNvPicPr>
            <a:picLocks noChangeAspect="1"/>
          </p:cNvPicPr>
          <p:nvPr userDrawn="1"/>
        </p:nvPicPr>
        <p:blipFill>
          <a:blip r:embed="rId2" cstate="print"/>
          <a:stretch>
            <a:fillRect/>
          </a:stretch>
        </p:blipFill>
        <p:spPr>
          <a:xfrm>
            <a:off x="0" y="0"/>
            <a:ext cx="9144000" cy="6858000"/>
          </a:xfrm>
          <a:prstGeom prst="rect">
            <a:avLst/>
          </a:prstGeom>
          <a:ln>
            <a:noFill/>
          </a:ln>
          <a:effectLst/>
          <a:scene3d>
            <a:camera prst="orthographicFront">
              <a:rot lat="0" lon="0" rev="0"/>
            </a:camera>
            <a:lightRig rig="chilly" dir="t">
              <a:rot lat="0" lon="0" rev="18480000"/>
            </a:lightRig>
          </a:scene3d>
          <a:sp3d prstMaterial="clear">
            <a:bevelT h="63500"/>
          </a:sp3d>
        </p:spPr>
      </p:pic>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DE417AE4-A2EF-43B0-A564-99CFAE36E0F1}" type="datetimeFigureOut">
              <a:rPr lang="pt-BR"/>
              <a:pPr>
                <a:defRPr/>
              </a:pPr>
              <a:t>10/11/2017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4B2B3BA-94AE-43BE-8F2A-3837D746447D}" type="slidenum">
              <a:rPr lang="pt-BR"/>
              <a:pPr>
                <a:defRPr/>
              </a:pPr>
              <a:t>‹nº›</a:t>
            </a:fld>
            <a:endParaRPr lang="pt-B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3A46AB9F-74D0-4FFD-A1A1-FEAAA91C7421}" type="datetimeFigureOut">
              <a:rPr lang="pt-BR"/>
              <a:pPr>
                <a:defRPr/>
              </a:pPr>
              <a:t>10/11/2017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52DEA62-98E7-453A-BE27-69A8E3E7692B}" type="slidenum">
              <a:rPr lang="pt-BR"/>
              <a:pPr>
                <a:defRPr/>
              </a:pPr>
              <a:t>‹nº›</a:t>
            </a:fld>
            <a:endParaRPr lang="pt-B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1A5C9DCA-1E10-4F99-8CCF-14E89D7C0BBE}" type="datetimeFigureOut">
              <a:rPr lang="pt-BR"/>
              <a:pPr>
                <a:defRPr/>
              </a:pPr>
              <a:t>10/11/2017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4B56002-3632-48F1-9BFF-E18BA8041169}" type="slidenum">
              <a:rPr lang="pt-BR"/>
              <a:pPr>
                <a:defRPr/>
              </a:pPr>
              <a:t>‹nº›</a:t>
            </a:fld>
            <a:endParaRPr lang="pt-B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3759A5D-7DD9-4314-BAF4-87999AB2B0CB}" type="datetimeFigureOut">
              <a:rPr lang="pt-BR"/>
              <a:pPr>
                <a:defRPr/>
              </a:pPr>
              <a:t>10/11/2017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A9E59AD3-BF82-45CF-9896-AC0F5CF74B4C}" type="slidenum">
              <a:rPr lang="pt-BR"/>
              <a:pPr>
                <a:defRPr/>
              </a:pPr>
              <a:t>‹nº›</a:t>
            </a:fld>
            <a:endParaRPr lang="pt-B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862DF790-3580-4531-B50B-8D51B2A1B10A}" type="datetimeFigureOut">
              <a:rPr lang="pt-BR"/>
              <a:pPr>
                <a:defRPr/>
              </a:pPr>
              <a:t>10/11/2017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617D18A5-0764-4E34-B0C9-2A3BE4F278F9}" type="slidenum">
              <a:rPr lang="pt-BR"/>
              <a:pPr>
                <a:defRPr/>
              </a:pPr>
              <a:t>‹nº›</a:t>
            </a:fld>
            <a:endParaRPr lang="pt-B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7243AFD-ED54-4601-9F20-0B865B9521AC}" type="datetimeFigureOut">
              <a:rPr lang="pt-BR"/>
              <a:pPr>
                <a:defRPr/>
              </a:pPr>
              <a:t>10/11/2017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41CE79E-28D5-448E-B7FB-7AF534A9CF90}" type="slidenum">
              <a:rPr lang="pt-BR"/>
              <a:pPr>
                <a:defRPr/>
              </a:pPr>
              <a:t>‹nº›</a:t>
            </a:fld>
            <a:endParaRPr lang="pt-B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3770E83-BE62-4A5C-AB60-35A78F54567A}" type="datetimeFigureOut">
              <a:rPr lang="pt-BR"/>
              <a:pPr>
                <a:defRPr/>
              </a:pPr>
              <a:t>10/11/2017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5CB550D-2A68-4B8A-8FEF-19B9E3834DDE}" type="slidenum">
              <a:rPr lang="pt-BR"/>
              <a:pPr>
                <a:defRPr/>
              </a:pPr>
              <a:t>‹nº›</a:t>
            </a:fld>
            <a:endParaRPr lang="pt-B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67C04BD-D08D-42C8-A644-324FC66703F3}" type="datetimeFigureOut">
              <a:rPr lang="pt-BR"/>
              <a:pPr>
                <a:defRPr/>
              </a:pPr>
              <a:t>10/11/2017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CB5E311-7A6C-4FB4-B6D8-5FB09565C1A0}"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random/>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jpe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9.xml"/><Relationship Id="rId4" Type="http://schemas.openxmlformats.org/officeDocument/2006/relationships/image" Target="../media/image3.jpe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20000"/>
                <a:lumOff val="80000"/>
              </a:schemeClr>
            </a:gs>
            <a:gs pos="0">
              <a:schemeClr val="accent5">
                <a:lumMod val="20000"/>
                <a:lumOff val="80000"/>
              </a:schemeClr>
            </a:gs>
            <a:gs pos="0">
              <a:schemeClr val="accent5">
                <a:lumMod val="20000"/>
                <a:lumOff val="80000"/>
              </a:schemeClr>
            </a:gs>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ângulo 3"/>
          <p:cNvSpPr/>
          <p:nvPr/>
        </p:nvSpPr>
        <p:spPr>
          <a:xfrm>
            <a:off x="2928958" y="20337"/>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5" name="Retângulo 4"/>
          <p:cNvSpPr/>
          <p:nvPr/>
        </p:nvSpPr>
        <p:spPr>
          <a:xfrm rot="20624297">
            <a:off x="3027946" y="851695"/>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6" name="Retângulo 5"/>
          <p:cNvSpPr/>
          <p:nvPr/>
        </p:nvSpPr>
        <p:spPr>
          <a:xfrm rot="19729219">
            <a:off x="3346984" y="1546031"/>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7" name="Retângulo 6"/>
          <p:cNvSpPr/>
          <p:nvPr/>
        </p:nvSpPr>
        <p:spPr>
          <a:xfrm rot="18482706">
            <a:off x="3968127" y="2237852"/>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8" name="Retângulo 7"/>
          <p:cNvSpPr/>
          <p:nvPr/>
        </p:nvSpPr>
        <p:spPr>
          <a:xfrm rot="17196155">
            <a:off x="4886630" y="2711640"/>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9" name="Retângulo 8"/>
          <p:cNvSpPr/>
          <p:nvPr/>
        </p:nvSpPr>
        <p:spPr>
          <a:xfrm rot="16200000">
            <a:off x="5684431" y="2847256"/>
            <a:ext cx="6088205"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fontAlgn="auto">
              <a:spcBef>
                <a:spcPts val="0"/>
              </a:spcBef>
              <a:spcAft>
                <a:spcPts val="0"/>
              </a:spcAft>
              <a:defRPr/>
            </a:pPr>
            <a:r>
              <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a:t>
            </a:r>
          </a:p>
        </p:txBody>
      </p:sp>
      <p:sp>
        <p:nvSpPr>
          <p:cNvPr id="11" name="Retângulo 10"/>
          <p:cNvSpPr/>
          <p:nvPr/>
        </p:nvSpPr>
        <p:spPr>
          <a:xfrm>
            <a:off x="0" y="3714752"/>
            <a:ext cx="4786346"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Rompendo paradigmas na Educação</a:t>
            </a:r>
          </a:p>
        </p:txBody>
      </p:sp>
      <p:sp>
        <p:nvSpPr>
          <p:cNvPr id="12" name="Retângulo 11"/>
          <p:cNvSpPr/>
          <p:nvPr/>
        </p:nvSpPr>
        <p:spPr>
          <a:xfrm>
            <a:off x="0" y="6457890"/>
            <a:ext cx="3357618" cy="40011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por Fernando César Escobar</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5684120"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Reconquistando os pais</a:t>
            </a:r>
          </a:p>
        </p:txBody>
      </p:sp>
      <p:sp>
        <p:nvSpPr>
          <p:cNvPr id="4" name="Retângulo 3"/>
          <p:cNvSpPr/>
          <p:nvPr/>
        </p:nvSpPr>
        <p:spPr>
          <a:xfrm>
            <a:off x="6357950" y="285728"/>
            <a:ext cx="2357454"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 que aconteceu?</a:t>
            </a:r>
          </a:p>
        </p:txBody>
      </p:sp>
      <p:pic>
        <p:nvPicPr>
          <p:cNvPr id="26627" name="Imagem 4" descr="1969x2009.jpg"/>
          <p:cNvPicPr>
            <a:picLocks noChangeAspect="1"/>
          </p:cNvPicPr>
          <p:nvPr/>
        </p:nvPicPr>
        <p:blipFill>
          <a:blip r:embed="rId3" cstate="print"/>
          <a:srcRect/>
          <a:stretch>
            <a:fillRect/>
          </a:stretch>
        </p:blipFill>
        <p:spPr bwMode="auto">
          <a:xfrm>
            <a:off x="285750" y="785813"/>
            <a:ext cx="8583613" cy="5857875"/>
          </a:xfrm>
          <a:prstGeom prst="rect">
            <a:avLst/>
          </a:prstGeom>
          <a:noFill/>
          <a:ln w="9525">
            <a:noFill/>
            <a:miter lim="800000"/>
            <a:headEnd/>
            <a:tailEnd/>
          </a:ln>
        </p:spPr>
      </p:pic>
      <p:sp>
        <p:nvSpPr>
          <p:cNvPr id="6" name="Retângulo 5">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upo 11"/>
          <p:cNvGrpSpPr>
            <a:grpSpLocks/>
          </p:cNvGrpSpPr>
          <p:nvPr/>
        </p:nvGrpSpPr>
        <p:grpSpPr bwMode="auto">
          <a:xfrm>
            <a:off x="0" y="0"/>
            <a:ext cx="9144000" cy="6858000"/>
            <a:chOff x="0" y="1232281"/>
            <a:chExt cx="9144000" cy="5625719"/>
          </a:xfrm>
        </p:grpSpPr>
        <p:pic>
          <p:nvPicPr>
            <p:cNvPr id="27656" name="Imagem 4" descr="Teacher.gif"/>
            <p:cNvPicPr>
              <a:picLocks noChangeAspect="1"/>
            </p:cNvPicPr>
            <p:nvPr/>
          </p:nvPicPr>
          <p:blipFill>
            <a:blip r:embed="rId3" cstate="print"/>
            <a:srcRect l="6987" t="4796" r="38367" b="36282"/>
            <a:stretch>
              <a:fillRect/>
            </a:stretch>
          </p:blipFill>
          <p:spPr bwMode="auto">
            <a:xfrm>
              <a:off x="0" y="1232281"/>
              <a:ext cx="3357554" cy="5625719"/>
            </a:xfrm>
            <a:prstGeom prst="rect">
              <a:avLst/>
            </a:prstGeom>
            <a:noFill/>
            <a:ln w="9525">
              <a:noFill/>
              <a:miter lim="800000"/>
              <a:headEnd/>
              <a:tailEnd/>
            </a:ln>
          </p:spPr>
        </p:pic>
        <p:pic>
          <p:nvPicPr>
            <p:cNvPr id="27657" name="Imagem 6" descr="Teacher.gif"/>
            <p:cNvPicPr>
              <a:picLocks noChangeAspect="1"/>
            </p:cNvPicPr>
            <p:nvPr/>
          </p:nvPicPr>
          <p:blipFill>
            <a:blip r:embed="rId3" cstate="print"/>
            <a:srcRect l="61633" t="4796" r="15683" b="36282"/>
            <a:stretch>
              <a:fillRect/>
            </a:stretch>
          </p:blipFill>
          <p:spPr bwMode="auto">
            <a:xfrm>
              <a:off x="3071802" y="1232281"/>
              <a:ext cx="1571636" cy="5625719"/>
            </a:xfrm>
            <a:prstGeom prst="rect">
              <a:avLst/>
            </a:prstGeom>
            <a:noFill/>
            <a:ln w="9525">
              <a:noFill/>
              <a:miter lim="800000"/>
              <a:headEnd/>
              <a:tailEnd/>
            </a:ln>
          </p:spPr>
        </p:pic>
        <p:pic>
          <p:nvPicPr>
            <p:cNvPr id="27658" name="Imagem 7" descr="Teacher.gif"/>
            <p:cNvPicPr>
              <a:picLocks noChangeAspect="1"/>
            </p:cNvPicPr>
            <p:nvPr/>
          </p:nvPicPr>
          <p:blipFill>
            <a:blip r:embed="rId3" cstate="print"/>
            <a:srcRect l="85349" t="4796" r="8466" b="36282"/>
            <a:stretch>
              <a:fillRect/>
            </a:stretch>
          </p:blipFill>
          <p:spPr bwMode="auto">
            <a:xfrm>
              <a:off x="8715404" y="1232281"/>
              <a:ext cx="428596" cy="5625719"/>
            </a:xfrm>
            <a:prstGeom prst="rect">
              <a:avLst/>
            </a:prstGeom>
            <a:noFill/>
            <a:ln w="9525">
              <a:noFill/>
              <a:miter lim="800000"/>
              <a:headEnd/>
              <a:tailEnd/>
            </a:ln>
          </p:spPr>
        </p:pic>
        <p:pic>
          <p:nvPicPr>
            <p:cNvPr id="27659" name="Imagem 8" descr="Teacher.gif"/>
            <p:cNvPicPr>
              <a:picLocks noChangeAspect="1"/>
            </p:cNvPicPr>
            <p:nvPr/>
          </p:nvPicPr>
          <p:blipFill>
            <a:blip r:embed="rId3" cstate="print"/>
            <a:srcRect l="61633" t="4796" r="15683" b="36282"/>
            <a:stretch>
              <a:fillRect/>
            </a:stretch>
          </p:blipFill>
          <p:spPr bwMode="auto">
            <a:xfrm>
              <a:off x="4357686" y="1232281"/>
              <a:ext cx="1571636" cy="5625719"/>
            </a:xfrm>
            <a:prstGeom prst="rect">
              <a:avLst/>
            </a:prstGeom>
            <a:noFill/>
            <a:ln w="9525">
              <a:noFill/>
              <a:miter lim="800000"/>
              <a:headEnd/>
              <a:tailEnd/>
            </a:ln>
          </p:spPr>
        </p:pic>
        <p:pic>
          <p:nvPicPr>
            <p:cNvPr id="27660" name="Imagem 9" descr="Teacher.gif"/>
            <p:cNvPicPr>
              <a:picLocks noChangeAspect="1"/>
            </p:cNvPicPr>
            <p:nvPr/>
          </p:nvPicPr>
          <p:blipFill>
            <a:blip r:embed="rId3" cstate="print"/>
            <a:srcRect l="61633" t="4796" r="15683" b="36282"/>
            <a:stretch>
              <a:fillRect/>
            </a:stretch>
          </p:blipFill>
          <p:spPr bwMode="auto">
            <a:xfrm>
              <a:off x="5857884" y="1232281"/>
              <a:ext cx="1571636" cy="5625719"/>
            </a:xfrm>
            <a:prstGeom prst="rect">
              <a:avLst/>
            </a:prstGeom>
            <a:noFill/>
            <a:ln w="9525">
              <a:noFill/>
              <a:miter lim="800000"/>
              <a:headEnd/>
              <a:tailEnd/>
            </a:ln>
          </p:spPr>
        </p:pic>
        <p:pic>
          <p:nvPicPr>
            <p:cNvPr id="27661" name="Imagem 10" descr="Teacher.gif"/>
            <p:cNvPicPr>
              <a:picLocks noChangeAspect="1"/>
            </p:cNvPicPr>
            <p:nvPr/>
          </p:nvPicPr>
          <p:blipFill>
            <a:blip r:embed="rId3" cstate="print"/>
            <a:srcRect l="61633" t="4796" r="15683" b="36282"/>
            <a:stretch>
              <a:fillRect/>
            </a:stretch>
          </p:blipFill>
          <p:spPr bwMode="auto">
            <a:xfrm>
              <a:off x="7143768" y="1232281"/>
              <a:ext cx="1571636" cy="5625719"/>
            </a:xfrm>
            <a:prstGeom prst="rect">
              <a:avLst/>
            </a:prstGeom>
            <a:noFill/>
            <a:ln w="9525">
              <a:noFill/>
              <a:miter lim="800000"/>
              <a:headEnd/>
              <a:tailEnd/>
            </a:ln>
          </p:spPr>
        </p:pic>
      </p:grpSp>
      <p:sp>
        <p:nvSpPr>
          <p:cNvPr id="3" name="Retângulo 2"/>
          <p:cNvSpPr/>
          <p:nvPr/>
        </p:nvSpPr>
        <p:spPr>
          <a:xfrm>
            <a:off x="3214678" y="311128"/>
            <a:ext cx="5684120"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Reconquistando os pais</a:t>
            </a:r>
          </a:p>
        </p:txBody>
      </p:sp>
      <p:sp>
        <p:nvSpPr>
          <p:cNvPr id="4" name="Retângulo 3"/>
          <p:cNvSpPr/>
          <p:nvPr/>
        </p:nvSpPr>
        <p:spPr>
          <a:xfrm>
            <a:off x="3357554" y="1000108"/>
            <a:ext cx="5429288"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 que se pode cobrar da escola:</a:t>
            </a:r>
          </a:p>
        </p:txBody>
      </p:sp>
      <p:sp>
        <p:nvSpPr>
          <p:cNvPr id="13" name="Retângulo 12"/>
          <p:cNvSpPr/>
          <p:nvPr/>
        </p:nvSpPr>
        <p:spPr>
          <a:xfrm>
            <a:off x="3546468" y="1357298"/>
            <a:ext cx="5214974" cy="255454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Salas de aula confortáveis</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Conteúdo programático adequado</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Aulas atrativas e agradáveis</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Professores preparados</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Tratamento respeitoso, sem  permissividade</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Horários cumpridos</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Cargas horárias cumpridas</a:t>
            </a: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5.348 chances de passar de ano</a:t>
            </a:r>
          </a:p>
        </p:txBody>
      </p:sp>
      <p:sp>
        <p:nvSpPr>
          <p:cNvPr id="14" name="Retângulo 13"/>
          <p:cNvSpPr/>
          <p:nvPr/>
        </p:nvSpPr>
        <p:spPr>
          <a:xfrm>
            <a:off x="3357554" y="4071942"/>
            <a:ext cx="5143536"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 que NÃO se pode cobrar da escola:</a:t>
            </a:r>
          </a:p>
        </p:txBody>
      </p:sp>
      <p:sp>
        <p:nvSpPr>
          <p:cNvPr id="15" name="Retângulo 14"/>
          <p:cNvSpPr/>
          <p:nvPr/>
        </p:nvSpPr>
        <p:spPr>
          <a:xfrm>
            <a:off x="3428992" y="4429132"/>
            <a:ext cx="4929222"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DIPLOMA.</a:t>
            </a:r>
          </a:p>
        </p:txBody>
      </p:sp>
      <p:sp>
        <p:nvSpPr>
          <p:cNvPr id="16" name="Retângulo 15">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0"/>
            <a:ext cx="8572528" cy="52322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pt-BR" sz="2800" dirty="0"/>
              <a:t>Reconhecendo conscientemente o papel de intermediário</a:t>
            </a:r>
          </a:p>
        </p:txBody>
      </p:sp>
      <p:grpSp>
        <p:nvGrpSpPr>
          <p:cNvPr id="28676" name="Grupo 6"/>
          <p:cNvGrpSpPr>
            <a:grpSpLocks/>
          </p:cNvGrpSpPr>
          <p:nvPr/>
        </p:nvGrpSpPr>
        <p:grpSpPr bwMode="auto">
          <a:xfrm>
            <a:off x="2143125" y="4000500"/>
            <a:ext cx="4500563" cy="2500313"/>
            <a:chOff x="0" y="642918"/>
            <a:chExt cx="9144000" cy="6215082"/>
          </a:xfrm>
        </p:grpSpPr>
        <p:pic>
          <p:nvPicPr>
            <p:cNvPr id="28681" name="Picture 4" descr="C:\Documents and Settings\Fernando\Configurações locais\Temporary Internet Files\Content.IE5\IBBWEVBB\MCj04375510000[1].wmf"/>
            <p:cNvPicPr>
              <a:picLocks noChangeAspect="1" noChangeArrowheads="1"/>
            </p:cNvPicPr>
            <p:nvPr/>
          </p:nvPicPr>
          <p:blipFill>
            <a:blip r:embed="rId3" cstate="print"/>
            <a:srcRect/>
            <a:stretch>
              <a:fillRect/>
            </a:stretch>
          </p:blipFill>
          <p:spPr bwMode="auto">
            <a:xfrm>
              <a:off x="0" y="642918"/>
              <a:ext cx="9144000" cy="4572032"/>
            </a:xfrm>
            <a:prstGeom prst="rect">
              <a:avLst/>
            </a:prstGeom>
            <a:noFill/>
            <a:ln w="9525">
              <a:noFill/>
              <a:miter lim="800000"/>
              <a:headEnd/>
              <a:tailEnd/>
            </a:ln>
          </p:spPr>
        </p:pic>
        <p:pic>
          <p:nvPicPr>
            <p:cNvPr id="28682" name="Picture 3" descr="C:\Documents and Settings\Fernando\Configurações locais\Temporary Internet Files\Content.IE5\6IP35GA0\MCj04375230000[1].wmf"/>
            <p:cNvPicPr>
              <a:picLocks noChangeAspect="1" noChangeArrowheads="1"/>
            </p:cNvPicPr>
            <p:nvPr/>
          </p:nvPicPr>
          <p:blipFill>
            <a:blip r:embed="rId4" cstate="print"/>
            <a:srcRect l="31250" r="8594" b="14583"/>
            <a:stretch>
              <a:fillRect/>
            </a:stretch>
          </p:blipFill>
          <p:spPr bwMode="auto">
            <a:xfrm>
              <a:off x="3714744" y="5032164"/>
              <a:ext cx="1714512" cy="1825836"/>
            </a:xfrm>
            <a:prstGeom prst="rect">
              <a:avLst/>
            </a:prstGeom>
            <a:noFill/>
            <a:ln w="9525">
              <a:noFill/>
              <a:miter lim="800000"/>
              <a:headEnd/>
              <a:tailEnd/>
            </a:ln>
          </p:spPr>
        </p:pic>
      </p:grpSp>
      <p:sp>
        <p:nvSpPr>
          <p:cNvPr id="8" name="CaixaDeTexto 7"/>
          <p:cNvSpPr txBox="1"/>
          <p:nvPr/>
        </p:nvSpPr>
        <p:spPr>
          <a:xfrm>
            <a:off x="571500" y="3214688"/>
            <a:ext cx="7858125" cy="461962"/>
          </a:xfrm>
          <a:prstGeom prst="rect">
            <a:avLst/>
          </a:prstGeom>
          <a:noFill/>
        </p:spPr>
        <p:txBody>
          <a:bodyPr>
            <a:spAutoFit/>
          </a:bodyPr>
          <a:lstStyle/>
          <a:p>
            <a:pPr algn="ctr" fontAlgn="auto">
              <a:spcBef>
                <a:spcPts val="0"/>
              </a:spcBef>
              <a:spcAft>
                <a:spcPts val="0"/>
              </a:spcAft>
              <a:defRPr/>
            </a:pPr>
            <a:r>
              <a:rPr lang="pt-BR" sz="2400" b="1" dirty="0">
                <a:solidFill>
                  <a:schemeClr val="accent4">
                    <a:lumMod val="50000"/>
                  </a:schemeClr>
                </a:solidFill>
                <a:latin typeface="+mn-lt"/>
              </a:rPr>
              <a:t>Seu sucesso não  é medido pelo seu desempenho.</a:t>
            </a:r>
          </a:p>
        </p:txBody>
      </p:sp>
      <p:sp>
        <p:nvSpPr>
          <p:cNvPr id="9" name="CaixaDeTexto 8"/>
          <p:cNvSpPr txBox="1"/>
          <p:nvPr/>
        </p:nvSpPr>
        <p:spPr>
          <a:xfrm>
            <a:off x="428625" y="2500313"/>
            <a:ext cx="8286750" cy="461962"/>
          </a:xfrm>
          <a:prstGeom prst="rect">
            <a:avLst/>
          </a:prstGeom>
          <a:noFill/>
        </p:spPr>
        <p:txBody>
          <a:bodyPr>
            <a:spAutoFit/>
          </a:bodyPr>
          <a:lstStyle/>
          <a:p>
            <a:pPr algn="ctr" fontAlgn="auto">
              <a:spcBef>
                <a:spcPts val="0"/>
              </a:spcBef>
              <a:spcAft>
                <a:spcPts val="0"/>
              </a:spcAft>
              <a:defRPr/>
            </a:pPr>
            <a:r>
              <a:rPr lang="pt-BR" sz="2400" b="1" dirty="0">
                <a:solidFill>
                  <a:schemeClr val="accent4">
                    <a:lumMod val="50000"/>
                  </a:schemeClr>
                </a:solidFill>
                <a:latin typeface="+mn-lt"/>
              </a:rPr>
              <a:t>O que é fim para </a:t>
            </a:r>
            <a:r>
              <a:rPr lang="pt-BR" sz="2400" b="1" dirty="0" smtClean="0">
                <a:solidFill>
                  <a:schemeClr val="accent4">
                    <a:lumMod val="50000"/>
                  </a:schemeClr>
                </a:solidFill>
                <a:latin typeface="+mn-lt"/>
              </a:rPr>
              <a:t>você </a:t>
            </a:r>
            <a:r>
              <a:rPr lang="pt-BR" sz="2400" b="1" dirty="0">
                <a:solidFill>
                  <a:schemeClr val="accent4">
                    <a:lumMod val="50000"/>
                  </a:schemeClr>
                </a:solidFill>
                <a:latin typeface="+mn-lt"/>
              </a:rPr>
              <a:t>é um meio ou começo para seu aluno.</a:t>
            </a:r>
          </a:p>
        </p:txBody>
      </p:sp>
      <p:sp>
        <p:nvSpPr>
          <p:cNvPr id="11" name="CaixaDeTexto 10"/>
          <p:cNvSpPr txBox="1"/>
          <p:nvPr/>
        </p:nvSpPr>
        <p:spPr>
          <a:xfrm>
            <a:off x="214313" y="857250"/>
            <a:ext cx="8715375" cy="1200150"/>
          </a:xfrm>
          <a:prstGeom prst="rect">
            <a:avLst/>
          </a:prstGeom>
          <a:noFill/>
        </p:spPr>
        <p:txBody>
          <a:bodyPr>
            <a:spAutoFit/>
          </a:bodyPr>
          <a:lstStyle/>
          <a:p>
            <a:pPr algn="ctr" fontAlgn="auto">
              <a:spcBef>
                <a:spcPts val="0"/>
              </a:spcBef>
              <a:spcAft>
                <a:spcPts val="0"/>
              </a:spcAft>
              <a:defRPr/>
            </a:pPr>
            <a:r>
              <a:rPr lang="pt-BR" sz="2400" b="1" dirty="0">
                <a:solidFill>
                  <a:schemeClr val="accent4">
                    <a:lumMod val="50000"/>
                  </a:schemeClr>
                </a:solidFill>
                <a:latin typeface="+mn-lt"/>
              </a:rPr>
              <a:t>Numa sociedade que só olha para a forma, ser responsável pelo conteúdo é uma tarefa árdua, desafiadora, mas incrivelmente gratificante para quem sabe ver seu próprio valor.</a:t>
            </a:r>
          </a:p>
        </p:txBody>
      </p:sp>
      <p:sp>
        <p:nvSpPr>
          <p:cNvPr id="12" name="Retângulo 11">
            <a:hlinkClick r:id="rId5"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1357313"/>
            <a:ext cx="9144000" cy="526297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smtClean="0">
              <a:solidFill>
                <a:schemeClr val="accent3">
                  <a:lumMod val="50000"/>
                </a:schemeClr>
              </a:solidFill>
            </a:endParaRPr>
          </a:p>
          <a:p>
            <a:pPr fontAlgn="auto">
              <a:spcBef>
                <a:spcPts val="0"/>
              </a:spcBef>
              <a:spcAft>
                <a:spcPts val="0"/>
              </a:spcAft>
              <a:defRPr/>
            </a:pPr>
            <a:endParaRPr lang="pt-BR" sz="2400" dirty="0">
              <a:solidFill>
                <a:schemeClr val="accent3">
                  <a:lumMod val="50000"/>
                </a:schemeClr>
              </a:solidFill>
            </a:endParaRPr>
          </a:p>
        </p:txBody>
      </p:sp>
      <p:sp>
        <p:nvSpPr>
          <p:cNvPr id="5" name="Retângulo 4"/>
          <p:cNvSpPr/>
          <p:nvPr/>
        </p:nvSpPr>
        <p:spPr>
          <a:xfrm>
            <a:off x="0" y="0"/>
            <a:ext cx="4572000" cy="52322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pt-BR" sz="2800" b="1" dirty="0">
                <a:ln/>
                <a:solidFill>
                  <a:schemeClr val="accent3"/>
                </a:solidFill>
                <a:latin typeface="+mn-lt"/>
              </a:rPr>
              <a:t>Redesenhando o saber</a:t>
            </a:r>
          </a:p>
        </p:txBody>
      </p:sp>
      <p:sp>
        <p:nvSpPr>
          <p:cNvPr id="6" name="Retângulo com Canto Aparado do Mesmo Lado 5"/>
          <p:cNvSpPr/>
          <p:nvPr/>
        </p:nvSpPr>
        <p:spPr>
          <a:xfrm>
            <a:off x="3214646" y="428604"/>
            <a:ext cx="5929354" cy="928694"/>
          </a:xfrm>
          <a:prstGeom prst="snip2SameRect">
            <a:avLst>
              <a:gd name="adj1" fmla="val 50000"/>
              <a:gd name="adj2" fmla="val 0"/>
            </a:avLst>
          </a:prstGeom>
        </p:spPr>
        <p:style>
          <a:lnRef idx="0">
            <a:schemeClr val="accent3"/>
          </a:lnRef>
          <a:fillRef idx="3">
            <a:schemeClr val="accent3"/>
          </a:fillRef>
          <a:effectRef idx="3">
            <a:schemeClr val="accent3"/>
          </a:effectRef>
          <a:fontRef idx="minor">
            <a:schemeClr val="lt1"/>
          </a:fontRef>
        </p:style>
        <p:txBody>
          <a:bodyPr tIns="0" bIns="0" anchor="b"/>
          <a:lstStyle/>
          <a:p>
            <a:pPr algn="ctr" fontAlgn="auto">
              <a:spcBef>
                <a:spcPts val="0"/>
              </a:spcBef>
              <a:spcAft>
                <a:spcPts val="0"/>
              </a:spcAft>
              <a:defRPr/>
            </a:pPr>
            <a:r>
              <a:rPr lang="pt-BR" sz="2800" b="1" dirty="0" err="1"/>
              <a:t>Philipe</a:t>
            </a:r>
            <a:r>
              <a:rPr lang="pt-BR" sz="2800" b="1" dirty="0"/>
              <a:t> </a:t>
            </a:r>
            <a:r>
              <a:rPr lang="pt-BR" sz="2800" b="1" dirty="0" err="1"/>
              <a:t>Perrenoud</a:t>
            </a:r>
            <a:endParaRPr lang="pt-BR" sz="2800" b="1" dirty="0"/>
          </a:p>
          <a:p>
            <a:pPr algn="ctr" fontAlgn="auto">
              <a:spcBef>
                <a:spcPts val="0"/>
              </a:spcBef>
              <a:spcAft>
                <a:spcPts val="0"/>
              </a:spcAft>
              <a:defRPr/>
            </a:pPr>
            <a:r>
              <a:rPr lang="pt-BR" sz="2400" dirty="0"/>
              <a:t>Construindo  Competências</a:t>
            </a:r>
          </a:p>
        </p:txBody>
      </p:sp>
      <p:sp>
        <p:nvSpPr>
          <p:cNvPr id="8" name="Retângulo 7">
            <a:hlinkClick r:id="rId3"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
        <p:nvSpPr>
          <p:cNvPr id="10" name="Retângulo 9"/>
          <p:cNvSpPr/>
          <p:nvPr/>
        </p:nvSpPr>
        <p:spPr>
          <a:xfrm rot="20722256">
            <a:off x="-294918" y="1834150"/>
            <a:ext cx="397763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Possibilidades, direitos,</a:t>
            </a:r>
          </a:p>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limites</a:t>
            </a:r>
            <a:endParaRPr lang="pt-B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tângulo 11"/>
          <p:cNvSpPr/>
          <p:nvPr/>
        </p:nvSpPr>
        <p:spPr>
          <a:xfrm rot="1209785">
            <a:off x="5432955" y="1765328"/>
            <a:ext cx="3977630"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Estratégias,</a:t>
            </a:r>
          </a:p>
          <a:p>
            <a:pPr algn="ctr"/>
            <a:r>
              <a:rPr lang="pt-B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Relacionamentos,</a:t>
            </a:r>
          </a:p>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Sinergia,</a:t>
            </a:r>
          </a:p>
          <a:p>
            <a:pPr algn="ctr"/>
            <a:r>
              <a:rPr lang="pt-B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Liderança</a:t>
            </a:r>
            <a:endParaRPr lang="pt-B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tângulo 12"/>
          <p:cNvSpPr/>
          <p:nvPr/>
        </p:nvSpPr>
        <p:spPr>
          <a:xfrm>
            <a:off x="2071670" y="4788298"/>
            <a:ext cx="537215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Superação de conflitos,</a:t>
            </a:r>
          </a:p>
          <a:p>
            <a:pPr algn="ctr"/>
            <a:r>
              <a:rPr lang="pt-B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Convivência com regras,</a:t>
            </a:r>
          </a:p>
          <a:p>
            <a:pPr algn="ctr"/>
            <a:r>
              <a:rPr lang="pt-B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Diversidade</a:t>
            </a:r>
            <a:endParaRPr lang="pt-B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Imagem 13" descr="musclebrain.jpg"/>
          <p:cNvPicPr>
            <a:picLocks noChangeAspect="1"/>
          </p:cNvPicPr>
          <p:nvPr/>
        </p:nvPicPr>
        <p:blipFill>
          <a:blip r:embed="rId4" cstate="print"/>
          <a:stretch>
            <a:fillRect/>
          </a:stretch>
        </p:blipFill>
        <p:spPr>
          <a:xfrm>
            <a:off x="2786050" y="2428868"/>
            <a:ext cx="3333750" cy="2209800"/>
          </a:xfrm>
          <a:prstGeom prst="rect">
            <a:avLst/>
          </a:prstGeom>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38288"/>
            <a:ext cx="9144000" cy="4894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buFont typeface="Arial" pitchFamily="34" charset="0"/>
              <a:buChar char="•"/>
              <a:defRPr/>
            </a:pPr>
            <a:r>
              <a:rPr lang="pt-BR" sz="2400" dirty="0">
                <a:solidFill>
                  <a:schemeClr val="accent3">
                    <a:lumMod val="50000"/>
                  </a:schemeClr>
                </a:solidFill>
              </a:rPr>
              <a:t>as cegueiras do conhecimento: o erro e a ilusão;</a:t>
            </a:r>
          </a:p>
          <a:p>
            <a:pPr fontAlgn="auto">
              <a:spcBef>
                <a:spcPts val="0"/>
              </a:spcBef>
              <a:spcAft>
                <a:spcPts val="0"/>
              </a:spcAft>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os princípios do conhecimento pertinente;</a:t>
            </a: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ensinar a condição humana;</a:t>
            </a: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ensinar a identidade terrena;</a:t>
            </a: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enfrentar as incertezas;</a:t>
            </a: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ensinar a compreensão;</a:t>
            </a: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r>
              <a:rPr lang="pt-BR" sz="2400" dirty="0">
                <a:solidFill>
                  <a:schemeClr val="accent3">
                    <a:lumMod val="50000"/>
                  </a:schemeClr>
                </a:solidFill>
              </a:rPr>
              <a:t>a ética do gênero humano.</a:t>
            </a:r>
          </a:p>
        </p:txBody>
      </p:sp>
      <p:sp>
        <p:nvSpPr>
          <p:cNvPr id="6" name="Retângulo com Canto Aparado do Mesmo Lado 5"/>
          <p:cNvSpPr/>
          <p:nvPr/>
        </p:nvSpPr>
        <p:spPr>
          <a:xfrm>
            <a:off x="3214646" y="610344"/>
            <a:ext cx="5929354" cy="928694"/>
          </a:xfrm>
          <a:prstGeom prst="snip2SameRect">
            <a:avLst>
              <a:gd name="adj1" fmla="val 50000"/>
              <a:gd name="adj2" fmla="val 0"/>
            </a:avLst>
          </a:prstGeom>
        </p:spPr>
        <p:style>
          <a:lnRef idx="0">
            <a:schemeClr val="accent3"/>
          </a:lnRef>
          <a:fillRef idx="3">
            <a:schemeClr val="accent3"/>
          </a:fillRef>
          <a:effectRef idx="3">
            <a:schemeClr val="accent3"/>
          </a:effectRef>
          <a:fontRef idx="minor">
            <a:schemeClr val="lt1"/>
          </a:fontRef>
        </p:style>
        <p:txBody>
          <a:bodyPr tIns="0" bIns="0" anchor="b"/>
          <a:lstStyle/>
          <a:p>
            <a:pPr algn="ctr" fontAlgn="auto">
              <a:spcBef>
                <a:spcPts val="0"/>
              </a:spcBef>
              <a:spcAft>
                <a:spcPts val="0"/>
              </a:spcAft>
              <a:defRPr/>
            </a:pPr>
            <a:r>
              <a:rPr lang="pt-BR" sz="2800" b="1" dirty="0"/>
              <a:t>Edgar </a:t>
            </a:r>
            <a:r>
              <a:rPr lang="pt-BR" sz="2800" b="1" dirty="0" err="1"/>
              <a:t>Morin</a:t>
            </a:r>
            <a:endParaRPr lang="pt-BR" sz="2800" b="1" dirty="0"/>
          </a:p>
          <a:p>
            <a:pPr algn="ctr" fontAlgn="auto">
              <a:spcBef>
                <a:spcPts val="0"/>
              </a:spcBef>
              <a:spcAft>
                <a:spcPts val="0"/>
              </a:spcAft>
              <a:defRPr/>
            </a:pPr>
            <a:r>
              <a:rPr lang="pt-BR" sz="2400" dirty="0"/>
              <a:t>O sete saberes necessários à educação</a:t>
            </a:r>
          </a:p>
        </p:txBody>
      </p:sp>
      <p:sp>
        <p:nvSpPr>
          <p:cNvPr id="7" name="Retângulo 6"/>
          <p:cNvSpPr/>
          <p:nvPr/>
        </p:nvSpPr>
        <p:spPr>
          <a:xfrm>
            <a:off x="0" y="0"/>
            <a:ext cx="4572000" cy="52322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pt-BR" sz="2800" b="1" dirty="0">
                <a:ln/>
                <a:solidFill>
                  <a:schemeClr val="accent3"/>
                </a:solidFill>
                <a:latin typeface="+mn-lt"/>
              </a:rPr>
              <a:t>Redesenhando o saber</a:t>
            </a:r>
          </a:p>
        </p:txBody>
      </p:sp>
      <p:sp>
        <p:nvSpPr>
          <p:cNvPr id="9" name="Retângulo 8">
            <a:hlinkClick r:id="rId3"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pic>
        <p:nvPicPr>
          <p:cNvPr id="8" name="Imagem 7" descr="O-Homem-mais-Sabio-do-Mundo.jpg"/>
          <p:cNvPicPr>
            <a:picLocks noChangeAspect="1"/>
          </p:cNvPicPr>
          <p:nvPr/>
        </p:nvPicPr>
        <p:blipFill>
          <a:blip r:embed="rId4" cstate="print"/>
          <a:stretch>
            <a:fillRect/>
          </a:stretch>
        </p:blipFill>
        <p:spPr>
          <a:xfrm>
            <a:off x="6286512" y="2786058"/>
            <a:ext cx="1950720" cy="2731008"/>
          </a:xfrm>
          <a:prstGeom prst="rect">
            <a:avLst/>
          </a:prstGeom>
        </p:spPr>
      </p:pic>
    </p:spTree>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57313"/>
            <a:ext cx="9144000" cy="55705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pt-BR" sz="2000" dirty="0">
                <a:solidFill>
                  <a:schemeClr val="accent3">
                    <a:lumMod val="50000"/>
                  </a:schemeClr>
                </a:solidFill>
              </a:rPr>
              <a:t>“</a:t>
            </a:r>
            <a:r>
              <a:rPr lang="pt-BR" sz="2000" dirty="0" err="1">
                <a:solidFill>
                  <a:schemeClr val="accent3">
                    <a:lumMod val="50000"/>
                  </a:schemeClr>
                </a:solidFill>
              </a:rPr>
              <a:t>If</a:t>
            </a:r>
            <a:r>
              <a:rPr lang="pt-BR" sz="2000" dirty="0">
                <a:solidFill>
                  <a:schemeClr val="accent3">
                    <a:lumMod val="50000"/>
                  </a:schemeClr>
                </a:solidFill>
              </a:rPr>
              <a:t> </a:t>
            </a:r>
            <a:r>
              <a:rPr lang="pt-BR" sz="2000" dirty="0" err="1">
                <a:solidFill>
                  <a:schemeClr val="accent3">
                    <a:lumMod val="50000"/>
                  </a:schemeClr>
                </a:solidFill>
              </a:rPr>
              <a:t>you’re</a:t>
            </a:r>
            <a:r>
              <a:rPr lang="pt-BR" sz="2000" dirty="0">
                <a:solidFill>
                  <a:schemeClr val="accent3">
                    <a:lumMod val="50000"/>
                  </a:schemeClr>
                </a:solidFill>
              </a:rPr>
              <a:t> </a:t>
            </a:r>
            <a:r>
              <a:rPr lang="pt-BR" sz="2000" dirty="0" err="1">
                <a:solidFill>
                  <a:schemeClr val="accent3">
                    <a:lumMod val="50000"/>
                  </a:schemeClr>
                </a:solidFill>
              </a:rPr>
              <a:t>not</a:t>
            </a:r>
            <a:r>
              <a:rPr lang="pt-BR" sz="2000" dirty="0">
                <a:solidFill>
                  <a:schemeClr val="accent3">
                    <a:lumMod val="50000"/>
                  </a:schemeClr>
                </a:solidFill>
              </a:rPr>
              <a:t> </a:t>
            </a:r>
            <a:r>
              <a:rPr lang="pt-BR" sz="2000" dirty="0" err="1">
                <a:solidFill>
                  <a:schemeClr val="accent3">
                    <a:lumMod val="50000"/>
                  </a:schemeClr>
                </a:solidFill>
              </a:rPr>
              <a:t>prepaired</a:t>
            </a:r>
            <a:r>
              <a:rPr lang="pt-BR" sz="2000" dirty="0">
                <a:solidFill>
                  <a:schemeClr val="accent3">
                    <a:lumMod val="50000"/>
                  </a:schemeClr>
                </a:solidFill>
              </a:rPr>
              <a:t> to </a:t>
            </a:r>
            <a:r>
              <a:rPr lang="pt-BR" sz="2000" dirty="0" err="1">
                <a:solidFill>
                  <a:schemeClr val="accent3">
                    <a:lumMod val="50000"/>
                  </a:schemeClr>
                </a:solidFill>
              </a:rPr>
              <a:t>be</a:t>
            </a:r>
            <a:r>
              <a:rPr lang="pt-BR" sz="2000" dirty="0">
                <a:solidFill>
                  <a:schemeClr val="accent3">
                    <a:lumMod val="50000"/>
                  </a:schemeClr>
                </a:solidFill>
              </a:rPr>
              <a:t> </a:t>
            </a:r>
            <a:r>
              <a:rPr lang="pt-BR" sz="2000" dirty="0" err="1">
                <a:solidFill>
                  <a:schemeClr val="accent3">
                    <a:lumMod val="50000"/>
                  </a:schemeClr>
                </a:solidFill>
              </a:rPr>
              <a:t>wrong</a:t>
            </a:r>
            <a:r>
              <a:rPr lang="pt-BR" sz="2000" dirty="0">
                <a:solidFill>
                  <a:schemeClr val="accent3">
                    <a:lumMod val="50000"/>
                  </a:schemeClr>
                </a:solidFill>
              </a:rPr>
              <a:t>, </a:t>
            </a:r>
            <a:r>
              <a:rPr lang="pt-BR" sz="2000" dirty="0" err="1">
                <a:solidFill>
                  <a:schemeClr val="accent3">
                    <a:lumMod val="50000"/>
                  </a:schemeClr>
                </a:solidFill>
              </a:rPr>
              <a:t>you´ll</a:t>
            </a:r>
            <a:r>
              <a:rPr lang="pt-BR" sz="2000" dirty="0">
                <a:solidFill>
                  <a:schemeClr val="accent3">
                    <a:lumMod val="50000"/>
                  </a:schemeClr>
                </a:solidFill>
              </a:rPr>
              <a:t> </a:t>
            </a:r>
            <a:r>
              <a:rPr lang="pt-BR" sz="2000" dirty="0" err="1">
                <a:solidFill>
                  <a:schemeClr val="accent3">
                    <a:lumMod val="50000"/>
                  </a:schemeClr>
                </a:solidFill>
              </a:rPr>
              <a:t>never</a:t>
            </a:r>
            <a:r>
              <a:rPr lang="pt-BR" sz="2000" dirty="0">
                <a:solidFill>
                  <a:schemeClr val="accent3">
                    <a:lumMod val="50000"/>
                  </a:schemeClr>
                </a:solidFill>
              </a:rPr>
              <a:t> come </a:t>
            </a:r>
            <a:r>
              <a:rPr lang="pt-BR" sz="2000" dirty="0" err="1">
                <a:solidFill>
                  <a:schemeClr val="accent3">
                    <a:lumMod val="50000"/>
                  </a:schemeClr>
                </a:solidFill>
              </a:rPr>
              <a:t>up</a:t>
            </a:r>
            <a:r>
              <a:rPr lang="pt-BR" sz="2000" dirty="0">
                <a:solidFill>
                  <a:schemeClr val="accent3">
                    <a:lumMod val="50000"/>
                  </a:schemeClr>
                </a:solidFill>
              </a:rPr>
              <a:t> </a:t>
            </a:r>
            <a:r>
              <a:rPr lang="pt-BR" sz="2000" dirty="0" err="1">
                <a:solidFill>
                  <a:schemeClr val="accent3">
                    <a:lumMod val="50000"/>
                  </a:schemeClr>
                </a:solidFill>
              </a:rPr>
              <a:t>with</a:t>
            </a:r>
            <a:r>
              <a:rPr lang="pt-BR" sz="2000" dirty="0">
                <a:solidFill>
                  <a:schemeClr val="accent3">
                    <a:lumMod val="50000"/>
                  </a:schemeClr>
                </a:solidFill>
              </a:rPr>
              <a:t> </a:t>
            </a:r>
            <a:r>
              <a:rPr lang="pt-BR" sz="2000" dirty="0" err="1">
                <a:solidFill>
                  <a:schemeClr val="accent3">
                    <a:lumMod val="50000"/>
                  </a:schemeClr>
                </a:solidFill>
              </a:rPr>
              <a:t>anything</a:t>
            </a:r>
            <a:r>
              <a:rPr lang="pt-BR" sz="2000" dirty="0">
                <a:solidFill>
                  <a:schemeClr val="accent3">
                    <a:lumMod val="50000"/>
                  </a:schemeClr>
                </a:solidFill>
              </a:rPr>
              <a:t> original.”</a:t>
            </a:r>
          </a:p>
          <a:p>
            <a:pPr fontAlgn="auto">
              <a:spcBef>
                <a:spcPts val="0"/>
              </a:spcBef>
              <a:spcAft>
                <a:spcPts val="0"/>
              </a:spcAft>
              <a:defRPr/>
            </a:pPr>
            <a:endParaRPr lang="pt-BR" sz="2400" dirty="0">
              <a:solidFill>
                <a:schemeClr val="accent3">
                  <a:lumMod val="50000"/>
                </a:schemeClr>
              </a:solidFill>
            </a:endParaRPr>
          </a:p>
          <a:p>
            <a:pPr fontAlgn="auto">
              <a:spcBef>
                <a:spcPts val="0"/>
              </a:spcBef>
              <a:spcAft>
                <a:spcPts val="0"/>
              </a:spcAft>
              <a:defRPr/>
            </a:pPr>
            <a:endParaRPr lang="pt-BR" sz="2400" dirty="0">
              <a:solidFill>
                <a:schemeClr val="accent3">
                  <a:lumMod val="50000"/>
                </a:schemeClr>
              </a:solidFill>
            </a:endParaRPr>
          </a:p>
          <a:p>
            <a:pPr fontAlgn="auto">
              <a:spcBef>
                <a:spcPts val="0"/>
              </a:spcBef>
              <a:spcAft>
                <a:spcPts val="0"/>
              </a:spcAft>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p:txBody>
      </p:sp>
      <p:sp>
        <p:nvSpPr>
          <p:cNvPr id="6" name="Retângulo com Canto Aparado do Mesmo Lado 5"/>
          <p:cNvSpPr/>
          <p:nvPr/>
        </p:nvSpPr>
        <p:spPr>
          <a:xfrm>
            <a:off x="3214646" y="428604"/>
            <a:ext cx="5929354" cy="928694"/>
          </a:xfrm>
          <a:prstGeom prst="snip2SameRect">
            <a:avLst>
              <a:gd name="adj1" fmla="val 50000"/>
              <a:gd name="adj2" fmla="val 0"/>
            </a:avLst>
          </a:prstGeom>
        </p:spPr>
        <p:style>
          <a:lnRef idx="0">
            <a:schemeClr val="accent3"/>
          </a:lnRef>
          <a:fillRef idx="3">
            <a:schemeClr val="accent3"/>
          </a:fillRef>
          <a:effectRef idx="3">
            <a:schemeClr val="accent3"/>
          </a:effectRef>
          <a:fontRef idx="minor">
            <a:schemeClr val="lt1"/>
          </a:fontRef>
        </p:style>
        <p:txBody>
          <a:bodyPr tIns="0" bIns="0" anchor="b"/>
          <a:lstStyle/>
          <a:p>
            <a:pPr algn="ctr" fontAlgn="auto">
              <a:spcBef>
                <a:spcPts val="0"/>
              </a:spcBef>
              <a:spcAft>
                <a:spcPts val="0"/>
              </a:spcAft>
              <a:defRPr/>
            </a:pPr>
            <a:r>
              <a:rPr lang="pt-BR" sz="2800" b="1" dirty="0"/>
              <a:t>Sir Ken Robinson</a:t>
            </a:r>
          </a:p>
          <a:p>
            <a:pPr algn="ctr" fontAlgn="auto">
              <a:spcBef>
                <a:spcPts val="0"/>
              </a:spcBef>
              <a:spcAft>
                <a:spcPts val="0"/>
              </a:spcAft>
              <a:defRPr/>
            </a:pPr>
            <a:endParaRPr lang="pt-BR" sz="2800" b="1" dirty="0"/>
          </a:p>
        </p:txBody>
      </p:sp>
      <p:sp>
        <p:nvSpPr>
          <p:cNvPr id="7" name="Retângulo 6"/>
          <p:cNvSpPr/>
          <p:nvPr/>
        </p:nvSpPr>
        <p:spPr>
          <a:xfrm>
            <a:off x="0" y="0"/>
            <a:ext cx="4572000" cy="52322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pt-BR" sz="2800" b="1" dirty="0">
                <a:ln/>
                <a:solidFill>
                  <a:schemeClr val="accent3"/>
                </a:solidFill>
                <a:latin typeface="+mn-lt"/>
              </a:rPr>
              <a:t>Redesenhando o saber</a:t>
            </a:r>
          </a:p>
        </p:txBody>
      </p:sp>
      <p:sp>
        <p:nvSpPr>
          <p:cNvPr id="9" name="Retângulo 8">
            <a:hlinkClick r:id="rId3" action="ppaction://hlinksldjump"/>
          </p:cNvPr>
          <p:cNvSpPr/>
          <p:nvPr/>
        </p:nvSpPr>
        <p:spPr>
          <a:xfrm>
            <a:off x="5214942" y="6650195"/>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grpSp>
        <p:nvGrpSpPr>
          <p:cNvPr id="33799" name="Grupo 28"/>
          <p:cNvGrpSpPr>
            <a:grpSpLocks/>
          </p:cNvGrpSpPr>
          <p:nvPr/>
        </p:nvGrpSpPr>
        <p:grpSpPr bwMode="auto">
          <a:xfrm>
            <a:off x="142875" y="2357438"/>
            <a:ext cx="3786188" cy="1500187"/>
            <a:chOff x="186851" y="2216461"/>
            <a:chExt cx="3837447" cy="1580836"/>
          </a:xfrm>
        </p:grpSpPr>
        <p:grpSp>
          <p:nvGrpSpPr>
            <p:cNvPr id="33819" name="Grupo 10"/>
            <p:cNvGrpSpPr>
              <a:grpSpLocks/>
            </p:cNvGrpSpPr>
            <p:nvPr/>
          </p:nvGrpSpPr>
          <p:grpSpPr bwMode="auto">
            <a:xfrm rot="-1673886">
              <a:off x="186851" y="2216461"/>
              <a:ext cx="3149001" cy="1580836"/>
              <a:chOff x="785786" y="2526354"/>
              <a:chExt cx="3214710" cy="1481294"/>
            </a:xfrm>
          </p:grpSpPr>
          <p:pic>
            <p:nvPicPr>
              <p:cNvPr id="33821" name="Imagem 7" descr="indivíduo no grupo.jpg"/>
              <p:cNvPicPr>
                <a:picLocks noChangeAspect="1"/>
              </p:cNvPicPr>
              <p:nvPr/>
            </p:nvPicPr>
            <p:blipFill>
              <a:blip r:embed="rId4" cstate="print"/>
              <a:srcRect/>
              <a:stretch>
                <a:fillRect/>
              </a:stretch>
            </p:blipFill>
            <p:spPr bwMode="auto">
              <a:xfrm>
                <a:off x="1428728" y="2786058"/>
                <a:ext cx="1714512" cy="1221590"/>
              </a:xfrm>
              <a:prstGeom prst="rect">
                <a:avLst/>
              </a:prstGeom>
              <a:noFill/>
              <a:ln w="9525">
                <a:noFill/>
                <a:miter lim="800000"/>
                <a:headEnd/>
                <a:tailEnd/>
              </a:ln>
            </p:spPr>
          </p:pic>
          <p:sp>
            <p:nvSpPr>
              <p:cNvPr id="33822" name="CaixaDeTexto 9"/>
              <p:cNvSpPr txBox="1">
                <a:spLocks noChangeArrowheads="1"/>
              </p:cNvSpPr>
              <p:nvPr/>
            </p:nvSpPr>
            <p:spPr bwMode="auto">
              <a:xfrm>
                <a:off x="785786" y="2526354"/>
                <a:ext cx="3214710" cy="317236"/>
              </a:xfrm>
              <a:prstGeom prst="rect">
                <a:avLst/>
              </a:prstGeom>
              <a:noFill/>
              <a:ln w="9525">
                <a:noFill/>
                <a:miter lim="800000"/>
                <a:headEnd/>
                <a:tailEnd/>
              </a:ln>
            </p:spPr>
            <p:txBody>
              <a:bodyPr>
                <a:spAutoFit/>
              </a:bodyPr>
              <a:lstStyle/>
              <a:p>
                <a:r>
                  <a:rPr lang="pt-BR" sz="1600">
                    <a:latin typeface="Calibri" pitchFamily="34" charset="0"/>
                  </a:rPr>
                  <a:t>Pessoas agem melhor em grupo.</a:t>
                </a:r>
              </a:p>
            </p:txBody>
          </p:sp>
        </p:grpSp>
        <p:pic>
          <p:nvPicPr>
            <p:cNvPr id="33820" name="Imagem 26" descr="gestao_sistemica.jpg"/>
            <p:cNvPicPr>
              <a:picLocks noChangeAspect="1"/>
            </p:cNvPicPr>
            <p:nvPr/>
          </p:nvPicPr>
          <p:blipFill>
            <a:blip r:embed="rId5" cstate="print"/>
            <a:srcRect/>
            <a:stretch>
              <a:fillRect/>
            </a:stretch>
          </p:blipFill>
          <p:spPr bwMode="auto">
            <a:xfrm>
              <a:off x="2500298" y="2571744"/>
              <a:ext cx="1524000" cy="1009650"/>
            </a:xfrm>
            <a:prstGeom prst="rect">
              <a:avLst/>
            </a:prstGeom>
            <a:noFill/>
            <a:ln w="9525">
              <a:noFill/>
              <a:miter lim="800000"/>
              <a:headEnd/>
              <a:tailEnd/>
            </a:ln>
          </p:spPr>
        </p:pic>
      </p:grpSp>
      <p:grpSp>
        <p:nvGrpSpPr>
          <p:cNvPr id="33800" name="Grupo 30"/>
          <p:cNvGrpSpPr>
            <a:grpSpLocks/>
          </p:cNvGrpSpPr>
          <p:nvPr/>
        </p:nvGrpSpPr>
        <p:grpSpPr bwMode="auto">
          <a:xfrm>
            <a:off x="195263" y="3270250"/>
            <a:ext cx="8858250" cy="3500438"/>
            <a:chOff x="285720" y="3000372"/>
            <a:chExt cx="8858280" cy="3643314"/>
          </a:xfrm>
        </p:grpSpPr>
        <p:grpSp>
          <p:nvGrpSpPr>
            <p:cNvPr id="33804" name="Grupo 25"/>
            <p:cNvGrpSpPr>
              <a:grpSpLocks/>
            </p:cNvGrpSpPr>
            <p:nvPr/>
          </p:nvGrpSpPr>
          <p:grpSpPr bwMode="auto">
            <a:xfrm>
              <a:off x="285720" y="3000372"/>
              <a:ext cx="8858280" cy="3643314"/>
              <a:chOff x="357158" y="3214686"/>
              <a:chExt cx="8858280" cy="3643314"/>
            </a:xfrm>
          </p:grpSpPr>
          <p:grpSp>
            <p:nvGrpSpPr>
              <p:cNvPr id="33806" name="Grupo 23"/>
              <p:cNvGrpSpPr>
                <a:grpSpLocks/>
              </p:cNvGrpSpPr>
              <p:nvPr/>
            </p:nvGrpSpPr>
            <p:grpSpPr bwMode="auto">
              <a:xfrm>
                <a:off x="357158" y="4643421"/>
                <a:ext cx="8501122" cy="2214579"/>
                <a:chOff x="142844" y="2285991"/>
                <a:chExt cx="8143932" cy="2710686"/>
              </a:xfrm>
            </p:grpSpPr>
            <p:pic>
              <p:nvPicPr>
                <p:cNvPr id="33808" name="Imagem 11" descr="gadgets.gif"/>
                <p:cNvPicPr>
                  <a:picLocks noChangeAspect="1"/>
                </p:cNvPicPr>
                <p:nvPr/>
              </p:nvPicPr>
              <p:blipFill>
                <a:blip r:embed="rId6" cstate="print"/>
                <a:srcRect/>
                <a:stretch>
                  <a:fillRect/>
                </a:stretch>
              </p:blipFill>
              <p:spPr bwMode="auto">
                <a:xfrm>
                  <a:off x="285720" y="3071810"/>
                  <a:ext cx="2214578" cy="1924867"/>
                </a:xfrm>
                <a:prstGeom prst="rect">
                  <a:avLst/>
                </a:prstGeom>
                <a:noFill/>
                <a:ln w="9525">
                  <a:noFill/>
                  <a:miter lim="800000"/>
                  <a:headEnd/>
                  <a:tailEnd/>
                </a:ln>
              </p:spPr>
            </p:pic>
            <p:sp>
              <p:nvSpPr>
                <p:cNvPr id="13" name="Retângulo 12"/>
                <p:cNvSpPr/>
                <p:nvPr/>
              </p:nvSpPr>
              <p:spPr>
                <a:xfrm>
                  <a:off x="142844" y="2643182"/>
                  <a:ext cx="2710735" cy="5232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pt-B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O mundo real</a:t>
                  </a:r>
                </a:p>
              </p:txBody>
            </p:sp>
            <p:sp>
              <p:nvSpPr>
                <p:cNvPr id="15" name="Setas cruzadas 14"/>
                <p:cNvSpPr/>
                <p:nvPr/>
              </p:nvSpPr>
              <p:spPr>
                <a:xfrm>
                  <a:off x="2428611" y="2286605"/>
                  <a:ext cx="2786112" cy="2643331"/>
                </a:xfrm>
                <a:prstGeom prst="quadArrow">
                  <a:avLst>
                    <a:gd name="adj1" fmla="val 34153"/>
                    <a:gd name="adj2" fmla="val 22500"/>
                    <a:gd name="adj3" fmla="val 23592"/>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pt-BR" dirty="0">
                      <a:solidFill>
                        <a:schemeClr val="accent4">
                          <a:lumMod val="75000"/>
                        </a:schemeClr>
                      </a:solidFill>
                    </a:rPr>
                    <a:t>é mais rápido,</a:t>
                  </a:r>
                </a:p>
                <a:p>
                  <a:pPr algn="ctr" fontAlgn="auto">
                    <a:spcBef>
                      <a:spcPts val="0"/>
                    </a:spcBef>
                    <a:spcAft>
                      <a:spcPts val="0"/>
                    </a:spcAft>
                    <a:defRPr/>
                  </a:pPr>
                  <a:r>
                    <a:rPr lang="pt-BR" dirty="0">
                      <a:solidFill>
                        <a:schemeClr val="accent4">
                          <a:lumMod val="75000"/>
                        </a:schemeClr>
                      </a:solidFill>
                    </a:rPr>
                    <a:t>mais dinâmico e</a:t>
                  </a:r>
                </a:p>
                <a:p>
                  <a:pPr algn="ctr" fontAlgn="auto">
                    <a:spcBef>
                      <a:spcPts val="0"/>
                    </a:spcBef>
                    <a:spcAft>
                      <a:spcPts val="0"/>
                    </a:spcAft>
                    <a:defRPr/>
                  </a:pPr>
                  <a:r>
                    <a:rPr lang="pt-BR" dirty="0">
                      <a:solidFill>
                        <a:schemeClr val="accent4">
                          <a:lumMod val="75000"/>
                        </a:schemeClr>
                      </a:solidFill>
                    </a:rPr>
                    <a:t>mais interessante </a:t>
                  </a:r>
                </a:p>
              </p:txBody>
            </p:sp>
            <p:grpSp>
              <p:nvGrpSpPr>
                <p:cNvPr id="33811" name="Grupo 6"/>
                <p:cNvGrpSpPr>
                  <a:grpSpLocks/>
                </p:cNvGrpSpPr>
                <p:nvPr/>
              </p:nvGrpSpPr>
              <p:grpSpPr bwMode="auto">
                <a:xfrm>
                  <a:off x="5357818" y="2643182"/>
                  <a:ext cx="2928958" cy="2000240"/>
                  <a:chOff x="0" y="1232281"/>
                  <a:chExt cx="9144000" cy="5625719"/>
                </a:xfrm>
              </p:grpSpPr>
              <p:pic>
                <p:nvPicPr>
                  <p:cNvPr id="33813" name="Imagem 16" descr="Teacher.gif"/>
                  <p:cNvPicPr>
                    <a:picLocks noChangeAspect="1"/>
                  </p:cNvPicPr>
                  <p:nvPr/>
                </p:nvPicPr>
                <p:blipFill>
                  <a:blip r:embed="rId7" cstate="print"/>
                  <a:srcRect l="6987" t="4796" r="38367" b="36282"/>
                  <a:stretch>
                    <a:fillRect/>
                  </a:stretch>
                </p:blipFill>
                <p:spPr bwMode="auto">
                  <a:xfrm>
                    <a:off x="0" y="1232281"/>
                    <a:ext cx="3357554" cy="5625719"/>
                  </a:xfrm>
                  <a:prstGeom prst="rect">
                    <a:avLst/>
                  </a:prstGeom>
                  <a:noFill/>
                  <a:ln w="9525">
                    <a:noFill/>
                    <a:miter lim="800000"/>
                    <a:headEnd/>
                    <a:tailEnd/>
                  </a:ln>
                </p:spPr>
              </p:pic>
              <p:pic>
                <p:nvPicPr>
                  <p:cNvPr id="33814" name="Imagem 17" descr="Teacher.gif"/>
                  <p:cNvPicPr>
                    <a:picLocks noChangeAspect="1"/>
                  </p:cNvPicPr>
                  <p:nvPr/>
                </p:nvPicPr>
                <p:blipFill>
                  <a:blip r:embed="rId7" cstate="print"/>
                  <a:srcRect l="61633" t="4796" r="15683" b="36282"/>
                  <a:stretch>
                    <a:fillRect/>
                  </a:stretch>
                </p:blipFill>
                <p:spPr bwMode="auto">
                  <a:xfrm>
                    <a:off x="3071802" y="1232281"/>
                    <a:ext cx="1571636" cy="5625719"/>
                  </a:xfrm>
                  <a:prstGeom prst="rect">
                    <a:avLst/>
                  </a:prstGeom>
                  <a:noFill/>
                  <a:ln w="9525">
                    <a:noFill/>
                    <a:miter lim="800000"/>
                    <a:headEnd/>
                    <a:tailEnd/>
                  </a:ln>
                </p:spPr>
              </p:pic>
              <p:pic>
                <p:nvPicPr>
                  <p:cNvPr id="33815" name="Imagem 18" descr="Teacher.gif"/>
                  <p:cNvPicPr>
                    <a:picLocks noChangeAspect="1"/>
                  </p:cNvPicPr>
                  <p:nvPr/>
                </p:nvPicPr>
                <p:blipFill>
                  <a:blip r:embed="rId7" cstate="print"/>
                  <a:srcRect l="85349" t="4796" r="8466" b="36282"/>
                  <a:stretch>
                    <a:fillRect/>
                  </a:stretch>
                </p:blipFill>
                <p:spPr bwMode="auto">
                  <a:xfrm>
                    <a:off x="8715404" y="1232281"/>
                    <a:ext cx="428596" cy="5625719"/>
                  </a:xfrm>
                  <a:prstGeom prst="rect">
                    <a:avLst/>
                  </a:prstGeom>
                  <a:noFill/>
                  <a:ln w="9525">
                    <a:noFill/>
                    <a:miter lim="800000"/>
                    <a:headEnd/>
                    <a:tailEnd/>
                  </a:ln>
                </p:spPr>
              </p:pic>
              <p:pic>
                <p:nvPicPr>
                  <p:cNvPr id="33816" name="Imagem 19" descr="Teacher.gif"/>
                  <p:cNvPicPr>
                    <a:picLocks noChangeAspect="1"/>
                  </p:cNvPicPr>
                  <p:nvPr/>
                </p:nvPicPr>
                <p:blipFill>
                  <a:blip r:embed="rId7" cstate="print"/>
                  <a:srcRect l="61633" t="4796" r="15683" b="36282"/>
                  <a:stretch>
                    <a:fillRect/>
                  </a:stretch>
                </p:blipFill>
                <p:spPr bwMode="auto">
                  <a:xfrm>
                    <a:off x="4357686" y="1232281"/>
                    <a:ext cx="1571636" cy="5625719"/>
                  </a:xfrm>
                  <a:prstGeom prst="rect">
                    <a:avLst/>
                  </a:prstGeom>
                  <a:noFill/>
                  <a:ln w="9525">
                    <a:noFill/>
                    <a:miter lim="800000"/>
                    <a:headEnd/>
                    <a:tailEnd/>
                  </a:ln>
                </p:spPr>
              </p:pic>
              <p:pic>
                <p:nvPicPr>
                  <p:cNvPr id="33817" name="Imagem 20" descr="Teacher.gif"/>
                  <p:cNvPicPr>
                    <a:picLocks noChangeAspect="1"/>
                  </p:cNvPicPr>
                  <p:nvPr/>
                </p:nvPicPr>
                <p:blipFill>
                  <a:blip r:embed="rId7" cstate="print"/>
                  <a:srcRect l="61633" t="4796" r="15683" b="36282"/>
                  <a:stretch>
                    <a:fillRect/>
                  </a:stretch>
                </p:blipFill>
                <p:spPr bwMode="auto">
                  <a:xfrm>
                    <a:off x="5857884" y="1232281"/>
                    <a:ext cx="1571636" cy="5625719"/>
                  </a:xfrm>
                  <a:prstGeom prst="rect">
                    <a:avLst/>
                  </a:prstGeom>
                  <a:noFill/>
                  <a:ln w="9525">
                    <a:noFill/>
                    <a:miter lim="800000"/>
                    <a:headEnd/>
                    <a:tailEnd/>
                  </a:ln>
                </p:spPr>
              </p:pic>
              <p:pic>
                <p:nvPicPr>
                  <p:cNvPr id="33818" name="Imagem 21" descr="Teacher.gif"/>
                  <p:cNvPicPr>
                    <a:picLocks noChangeAspect="1"/>
                  </p:cNvPicPr>
                  <p:nvPr/>
                </p:nvPicPr>
                <p:blipFill>
                  <a:blip r:embed="rId7" cstate="print"/>
                  <a:srcRect l="61633" t="4796" r="15683" b="36282"/>
                  <a:stretch>
                    <a:fillRect/>
                  </a:stretch>
                </p:blipFill>
                <p:spPr bwMode="auto">
                  <a:xfrm>
                    <a:off x="7143768" y="1232281"/>
                    <a:ext cx="1571636" cy="5625719"/>
                  </a:xfrm>
                  <a:prstGeom prst="rect">
                    <a:avLst/>
                  </a:prstGeom>
                  <a:noFill/>
                  <a:ln w="9525">
                    <a:noFill/>
                    <a:miter lim="800000"/>
                    <a:headEnd/>
                    <a:tailEnd/>
                  </a:ln>
                </p:spPr>
              </p:pic>
            </p:grpSp>
            <p:sp>
              <p:nvSpPr>
                <p:cNvPr id="33812" name="CaixaDeTexto 22"/>
                <p:cNvSpPr txBox="1">
                  <a:spLocks noChangeArrowheads="1"/>
                </p:cNvSpPr>
                <p:nvPr/>
              </p:nvSpPr>
              <p:spPr bwMode="auto">
                <a:xfrm>
                  <a:off x="6401607" y="2860985"/>
                  <a:ext cx="1809763" cy="1130173"/>
                </a:xfrm>
                <a:prstGeom prst="rect">
                  <a:avLst/>
                </a:prstGeom>
                <a:noFill/>
                <a:ln w="9525">
                  <a:noFill/>
                  <a:miter lim="800000"/>
                  <a:headEnd/>
                  <a:tailEnd/>
                </a:ln>
              </p:spPr>
              <p:txBody>
                <a:bodyPr>
                  <a:spAutoFit/>
                </a:bodyPr>
                <a:lstStyle/>
                <a:p>
                  <a:r>
                    <a:rPr lang="pt-BR">
                      <a:latin typeface="Calibri" pitchFamily="34" charset="0"/>
                    </a:rPr>
                    <a:t>Que a sala</a:t>
                  </a:r>
                </a:p>
                <a:p>
                  <a:r>
                    <a:rPr lang="pt-BR">
                      <a:latin typeface="Calibri" pitchFamily="34" charset="0"/>
                    </a:rPr>
                    <a:t>      de aula...</a:t>
                  </a:r>
                </a:p>
                <a:p>
                  <a:r>
                    <a:rPr lang="pt-BR">
                      <a:latin typeface="Calibri" pitchFamily="34" charset="0"/>
                    </a:rPr>
                    <a:t>blá blá blá....</a:t>
                  </a:r>
                </a:p>
              </p:txBody>
            </p:sp>
          </p:grpSp>
          <p:sp>
            <p:nvSpPr>
              <p:cNvPr id="25" name="Texto explicativo em forma de nuvem 24"/>
              <p:cNvSpPr/>
              <p:nvPr/>
            </p:nvSpPr>
            <p:spPr>
              <a:xfrm>
                <a:off x="4643423" y="3214686"/>
                <a:ext cx="4572015" cy="1642383"/>
              </a:xfrm>
              <a:prstGeom prst="cloudCallout">
                <a:avLst>
                  <a:gd name="adj1" fmla="val -11570"/>
                  <a:gd name="adj2" fmla="val 5957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solidFill>
                    <a:schemeClr val="tx1">
                      <a:lumMod val="95000"/>
                      <a:lumOff val="5000"/>
                    </a:schemeClr>
                  </a:solidFill>
                </a:endParaRPr>
              </a:p>
            </p:txBody>
          </p:sp>
        </p:grpSp>
        <p:sp>
          <p:nvSpPr>
            <p:cNvPr id="30" name="CaixaDeTexto 29"/>
            <p:cNvSpPr txBox="1"/>
            <p:nvPr/>
          </p:nvSpPr>
          <p:spPr>
            <a:xfrm>
              <a:off x="5000611" y="3091249"/>
              <a:ext cx="3805250" cy="1409408"/>
            </a:xfrm>
            <a:prstGeom prst="rect">
              <a:avLst/>
            </a:prstGeom>
            <a:noFill/>
          </p:spPr>
          <p:txBody>
            <a:bodyPr>
              <a:spAutoFit/>
            </a:bodyPr>
            <a:lstStyle/>
            <a:p>
              <a:pPr algn="ctr" fontAlgn="auto">
                <a:spcBef>
                  <a:spcPts val="0"/>
                </a:spcBef>
                <a:spcAft>
                  <a:spcPts val="0"/>
                </a:spcAft>
                <a:defRPr/>
              </a:pPr>
              <a:r>
                <a:rPr lang="pt-BR" dirty="0">
                  <a:solidFill>
                    <a:schemeClr val="tx1">
                      <a:lumMod val="95000"/>
                      <a:lumOff val="5000"/>
                    </a:schemeClr>
                  </a:solidFill>
                  <a:latin typeface="+mn-lt"/>
                </a:rPr>
                <a:t>Como ser mais </a:t>
              </a:r>
              <a:r>
                <a:rPr lang="pt-BR" sz="2800" dirty="0">
                  <a:solidFill>
                    <a:schemeClr val="tx1">
                      <a:lumMod val="95000"/>
                      <a:lumOff val="5000"/>
                    </a:schemeClr>
                  </a:solidFill>
                  <a:latin typeface="+mn-lt"/>
                </a:rPr>
                <a:t>CRIATIVO </a:t>
              </a:r>
              <a:r>
                <a:rPr lang="pt-BR" dirty="0">
                  <a:solidFill>
                    <a:schemeClr val="tx1">
                      <a:lumMod val="95000"/>
                      <a:lumOff val="5000"/>
                    </a:schemeClr>
                  </a:solidFill>
                  <a:latin typeface="+mn-lt"/>
                </a:rPr>
                <a:t>???? </a:t>
              </a:r>
            </a:p>
            <a:p>
              <a:pPr algn="ctr" fontAlgn="auto">
                <a:spcBef>
                  <a:spcPts val="0"/>
                </a:spcBef>
                <a:spcAft>
                  <a:spcPts val="0"/>
                </a:spcAft>
                <a:defRPr/>
              </a:pPr>
              <a:r>
                <a:rPr lang="pt-BR" dirty="0">
                  <a:solidFill>
                    <a:schemeClr val="tx1">
                      <a:lumMod val="95000"/>
                      <a:lumOff val="5000"/>
                    </a:schemeClr>
                  </a:solidFill>
                  <a:latin typeface="+mn-lt"/>
                </a:rPr>
                <a:t>Como competir com o </a:t>
              </a:r>
              <a:r>
                <a:rPr lang="pt-BR" dirty="0" err="1">
                  <a:solidFill>
                    <a:schemeClr val="tx1">
                      <a:lumMod val="95000"/>
                      <a:lumOff val="5000"/>
                    </a:schemeClr>
                  </a:solidFill>
                  <a:latin typeface="+mn-lt"/>
                </a:rPr>
                <a:t>VideoGame</a:t>
              </a:r>
              <a:r>
                <a:rPr lang="pt-BR" dirty="0">
                  <a:solidFill>
                    <a:schemeClr val="tx1">
                      <a:lumMod val="95000"/>
                      <a:lumOff val="5000"/>
                    </a:schemeClr>
                  </a:solidFill>
                  <a:latin typeface="+mn-lt"/>
                </a:rPr>
                <a:t> e a Internet?</a:t>
              </a:r>
            </a:p>
            <a:p>
              <a:pPr fontAlgn="auto">
                <a:spcBef>
                  <a:spcPts val="0"/>
                </a:spcBef>
                <a:spcAft>
                  <a:spcPts val="0"/>
                </a:spcAft>
                <a:defRPr/>
              </a:pPr>
              <a:endParaRPr lang="pt-BR" dirty="0">
                <a:latin typeface="+mn-lt"/>
              </a:endParaRPr>
            </a:p>
          </p:txBody>
        </p:sp>
      </p:grpSp>
      <p:pic>
        <p:nvPicPr>
          <p:cNvPr id="33801" name="Imagem 33" descr="irish_lamb.jpg"/>
          <p:cNvPicPr>
            <a:picLocks noChangeAspect="1"/>
          </p:cNvPicPr>
          <p:nvPr/>
        </p:nvPicPr>
        <p:blipFill>
          <a:blip r:embed="rId8" cstate="print"/>
          <a:srcRect r="17657"/>
          <a:stretch>
            <a:fillRect/>
          </a:stretch>
        </p:blipFill>
        <p:spPr bwMode="auto">
          <a:xfrm>
            <a:off x="6357938" y="1785938"/>
            <a:ext cx="1824037" cy="1457325"/>
          </a:xfrm>
          <a:prstGeom prst="rect">
            <a:avLst/>
          </a:prstGeom>
          <a:noFill/>
          <a:ln w="9525">
            <a:noFill/>
            <a:miter lim="800000"/>
            <a:headEnd/>
            <a:tailEnd/>
          </a:ln>
        </p:spPr>
      </p:pic>
      <p:pic>
        <p:nvPicPr>
          <p:cNvPr id="33802" name="Imagem 31" descr="LEÃO.jpg"/>
          <p:cNvPicPr>
            <a:picLocks noChangeAspect="1"/>
          </p:cNvPicPr>
          <p:nvPr/>
        </p:nvPicPr>
        <p:blipFill>
          <a:blip r:embed="rId9" cstate="print"/>
          <a:srcRect/>
          <a:stretch>
            <a:fillRect/>
          </a:stretch>
        </p:blipFill>
        <p:spPr bwMode="auto">
          <a:xfrm>
            <a:off x="4214813" y="1857375"/>
            <a:ext cx="1785937" cy="1428750"/>
          </a:xfrm>
          <a:prstGeom prst="rect">
            <a:avLst/>
          </a:prstGeom>
          <a:noFill/>
          <a:ln w="9525">
            <a:noFill/>
            <a:miter lim="800000"/>
            <a:headEnd/>
            <a:tailEnd/>
          </a:ln>
        </p:spPr>
      </p:pic>
      <p:sp>
        <p:nvSpPr>
          <p:cNvPr id="33" name="Seta para a direita 32"/>
          <p:cNvSpPr/>
          <p:nvPr/>
        </p:nvSpPr>
        <p:spPr>
          <a:xfrm rot="21155349">
            <a:off x="5827713" y="2289175"/>
            <a:ext cx="1214437" cy="714375"/>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solidFill>
                  <a:schemeClr val="tx1">
                    <a:lumMod val="95000"/>
                    <a:lumOff val="5000"/>
                  </a:schemeClr>
                </a:solidFill>
              </a:rPr>
              <a:t>ALUNO</a:t>
            </a:r>
          </a:p>
        </p:txBody>
      </p:sp>
    </p:spTree>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428750"/>
            <a:ext cx="9144000" cy="48482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a:p>
            <a:pPr fontAlgn="auto">
              <a:spcBef>
                <a:spcPts val="0"/>
              </a:spcBef>
              <a:spcAft>
                <a:spcPts val="0"/>
              </a:spcAft>
              <a:buFont typeface="Arial" pitchFamily="34" charset="0"/>
              <a:buChar char="•"/>
              <a:defRPr/>
            </a:pPr>
            <a:endParaRPr lang="pt-BR" sz="2400" dirty="0">
              <a:solidFill>
                <a:schemeClr val="accent3">
                  <a:lumMod val="50000"/>
                </a:schemeClr>
              </a:solidFill>
            </a:endParaRPr>
          </a:p>
        </p:txBody>
      </p:sp>
      <p:sp>
        <p:nvSpPr>
          <p:cNvPr id="6" name="Retângulo com Canto Aparado do Mesmo Lado 5"/>
          <p:cNvSpPr/>
          <p:nvPr/>
        </p:nvSpPr>
        <p:spPr>
          <a:xfrm>
            <a:off x="3214646" y="500042"/>
            <a:ext cx="5929354" cy="928694"/>
          </a:xfrm>
          <a:prstGeom prst="snip2SameRect">
            <a:avLst>
              <a:gd name="adj1" fmla="val 50000"/>
              <a:gd name="adj2" fmla="val 0"/>
            </a:avLst>
          </a:prstGeom>
        </p:spPr>
        <p:style>
          <a:lnRef idx="0">
            <a:schemeClr val="accent3"/>
          </a:lnRef>
          <a:fillRef idx="3">
            <a:schemeClr val="accent3"/>
          </a:fillRef>
          <a:effectRef idx="3">
            <a:schemeClr val="accent3"/>
          </a:effectRef>
          <a:fontRef idx="minor">
            <a:schemeClr val="lt1"/>
          </a:fontRef>
        </p:style>
        <p:txBody>
          <a:bodyPr tIns="0" bIns="0" anchor="b"/>
          <a:lstStyle/>
          <a:p>
            <a:pPr algn="ctr" fontAlgn="auto">
              <a:spcBef>
                <a:spcPts val="0"/>
              </a:spcBef>
              <a:spcAft>
                <a:spcPts val="0"/>
              </a:spcAft>
              <a:defRPr/>
            </a:pPr>
            <a:r>
              <a:rPr lang="pt-BR" sz="2800" b="1" dirty="0"/>
              <a:t>Um saber redesenhado, requer estratégias diferentes</a:t>
            </a:r>
          </a:p>
        </p:txBody>
      </p:sp>
      <p:sp>
        <p:nvSpPr>
          <p:cNvPr id="7" name="Retângulo 6"/>
          <p:cNvSpPr/>
          <p:nvPr/>
        </p:nvSpPr>
        <p:spPr>
          <a:xfrm>
            <a:off x="0" y="0"/>
            <a:ext cx="4572000" cy="52322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pt-BR" sz="2800" b="1" dirty="0">
                <a:ln/>
                <a:solidFill>
                  <a:schemeClr val="accent3"/>
                </a:solidFill>
                <a:latin typeface="+mn-lt"/>
              </a:rPr>
              <a:t>Redesenhando o saber</a:t>
            </a:r>
          </a:p>
        </p:txBody>
      </p:sp>
      <p:sp>
        <p:nvSpPr>
          <p:cNvPr id="9" name="Retângulo 8">
            <a:hlinkClick r:id="rId3"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
        <p:nvSpPr>
          <p:cNvPr id="35847" name="CaixaDeTexto 7"/>
          <p:cNvSpPr txBox="1">
            <a:spLocks noChangeArrowheads="1"/>
          </p:cNvSpPr>
          <p:nvPr/>
        </p:nvSpPr>
        <p:spPr bwMode="auto">
          <a:xfrm>
            <a:off x="4643438" y="2755900"/>
            <a:ext cx="4071937" cy="708025"/>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O professor detém o conhecimento!</a:t>
            </a:r>
          </a:p>
          <a:p>
            <a:r>
              <a:rPr lang="pt-BR" sz="2000">
                <a:solidFill>
                  <a:schemeClr val="tx2"/>
                </a:solidFill>
                <a:latin typeface="Calibri" pitchFamily="34" charset="0"/>
              </a:rPr>
              <a:t>	Busquemos a sabedoria!</a:t>
            </a:r>
          </a:p>
        </p:txBody>
      </p:sp>
      <p:sp>
        <p:nvSpPr>
          <p:cNvPr id="35848" name="CaixaDeTexto 9"/>
          <p:cNvSpPr txBox="1">
            <a:spLocks noChangeArrowheads="1"/>
          </p:cNvSpPr>
          <p:nvPr/>
        </p:nvSpPr>
        <p:spPr bwMode="auto">
          <a:xfrm>
            <a:off x="214313" y="2755900"/>
            <a:ext cx="3857625"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O professor detém a informação!</a:t>
            </a:r>
          </a:p>
        </p:txBody>
      </p:sp>
      <p:sp>
        <p:nvSpPr>
          <p:cNvPr id="35849" name="CaixaDeTexto 10"/>
          <p:cNvSpPr txBox="1">
            <a:spLocks noChangeArrowheads="1"/>
          </p:cNvSpPr>
          <p:nvPr/>
        </p:nvSpPr>
        <p:spPr bwMode="auto">
          <a:xfrm>
            <a:off x="214313" y="3541713"/>
            <a:ext cx="4286250"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O que é? Para que serve? Quando foi?</a:t>
            </a:r>
          </a:p>
        </p:txBody>
      </p:sp>
      <p:sp>
        <p:nvSpPr>
          <p:cNvPr id="35850" name="CaixaDeTexto 11"/>
          <p:cNvSpPr txBox="1">
            <a:spLocks noChangeArrowheads="1"/>
          </p:cNvSpPr>
          <p:nvPr/>
        </p:nvSpPr>
        <p:spPr bwMode="auto">
          <a:xfrm>
            <a:off x="4643438" y="3541713"/>
            <a:ext cx="4572000" cy="708025"/>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Em que situação seria utilizado? Quais os efeitos?  Em que contexto aconteceu?</a:t>
            </a:r>
          </a:p>
        </p:txBody>
      </p:sp>
      <p:sp>
        <p:nvSpPr>
          <p:cNvPr id="35851" name="CaixaDeTexto 12"/>
          <p:cNvSpPr txBox="1">
            <a:spLocks noChangeArrowheads="1"/>
          </p:cNvSpPr>
          <p:nvPr/>
        </p:nvSpPr>
        <p:spPr bwMode="auto">
          <a:xfrm>
            <a:off x="4643438" y="2112963"/>
            <a:ext cx="4500562"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Interdisciplinaridade (visão holística)</a:t>
            </a:r>
          </a:p>
        </p:txBody>
      </p:sp>
      <p:sp>
        <p:nvSpPr>
          <p:cNvPr id="35852" name="CaixaDeTexto 13"/>
          <p:cNvSpPr txBox="1">
            <a:spLocks noChangeArrowheads="1"/>
          </p:cNvSpPr>
          <p:nvPr/>
        </p:nvSpPr>
        <p:spPr bwMode="auto">
          <a:xfrm>
            <a:off x="214313" y="2112963"/>
            <a:ext cx="4286250"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Cada um na sua  ( visão especializada)</a:t>
            </a:r>
          </a:p>
        </p:txBody>
      </p:sp>
      <p:sp>
        <p:nvSpPr>
          <p:cNvPr id="35853" name="CaixaDeTexto 14"/>
          <p:cNvSpPr txBox="1">
            <a:spLocks noChangeArrowheads="1"/>
          </p:cNvSpPr>
          <p:nvPr/>
        </p:nvSpPr>
        <p:spPr bwMode="auto">
          <a:xfrm>
            <a:off x="285750" y="4470400"/>
            <a:ext cx="2500313"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Aluno é “tudo igual”</a:t>
            </a:r>
          </a:p>
        </p:txBody>
      </p:sp>
      <p:sp>
        <p:nvSpPr>
          <p:cNvPr id="35854" name="CaixaDeTexto 15"/>
          <p:cNvSpPr txBox="1">
            <a:spLocks noChangeArrowheads="1"/>
          </p:cNvSpPr>
          <p:nvPr/>
        </p:nvSpPr>
        <p:spPr bwMode="auto">
          <a:xfrm>
            <a:off x="4643438" y="4398963"/>
            <a:ext cx="4500562" cy="708025"/>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Cada aluno é um indivíduo com ritmos e curvas de aprendizado diferentes...  </a:t>
            </a:r>
          </a:p>
        </p:txBody>
      </p:sp>
      <p:sp>
        <p:nvSpPr>
          <p:cNvPr id="35855" name="CaixaDeTexto 16"/>
          <p:cNvSpPr txBox="1">
            <a:spLocks noChangeArrowheads="1"/>
          </p:cNvSpPr>
          <p:nvPr/>
        </p:nvSpPr>
        <p:spPr bwMode="auto">
          <a:xfrm>
            <a:off x="285750" y="5286375"/>
            <a:ext cx="2500313"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Memorização</a:t>
            </a:r>
          </a:p>
        </p:txBody>
      </p:sp>
      <p:sp>
        <p:nvSpPr>
          <p:cNvPr id="35856" name="CaixaDeTexto 17"/>
          <p:cNvSpPr txBox="1">
            <a:spLocks noChangeArrowheads="1"/>
          </p:cNvSpPr>
          <p:nvPr/>
        </p:nvSpPr>
        <p:spPr bwMode="auto">
          <a:xfrm>
            <a:off x="4714875" y="5327650"/>
            <a:ext cx="2500313"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Entendimento</a:t>
            </a:r>
          </a:p>
        </p:txBody>
      </p:sp>
      <p:sp>
        <p:nvSpPr>
          <p:cNvPr id="35857" name="CaixaDeTexto 18"/>
          <p:cNvSpPr txBox="1">
            <a:spLocks noChangeArrowheads="1"/>
          </p:cNvSpPr>
          <p:nvPr/>
        </p:nvSpPr>
        <p:spPr bwMode="auto">
          <a:xfrm>
            <a:off x="285750" y="5857875"/>
            <a:ext cx="2500313"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Atualizações lentas</a:t>
            </a:r>
          </a:p>
        </p:txBody>
      </p:sp>
      <p:sp>
        <p:nvSpPr>
          <p:cNvPr id="35858" name="CaixaDeTexto 19"/>
          <p:cNvSpPr txBox="1">
            <a:spLocks noChangeArrowheads="1"/>
          </p:cNvSpPr>
          <p:nvPr/>
        </p:nvSpPr>
        <p:spPr bwMode="auto">
          <a:xfrm>
            <a:off x="4714875" y="5857875"/>
            <a:ext cx="3357563"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Atualizações velocíssimas</a:t>
            </a:r>
          </a:p>
        </p:txBody>
      </p:sp>
      <p:sp>
        <p:nvSpPr>
          <p:cNvPr id="35859" name="CaixaDeTexto 20"/>
          <p:cNvSpPr txBox="1">
            <a:spLocks noChangeArrowheads="1"/>
          </p:cNvSpPr>
          <p:nvPr/>
        </p:nvSpPr>
        <p:spPr bwMode="auto">
          <a:xfrm>
            <a:off x="1000125" y="1643063"/>
            <a:ext cx="2205038"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Em vez de...</a:t>
            </a:r>
          </a:p>
        </p:txBody>
      </p:sp>
      <p:sp>
        <p:nvSpPr>
          <p:cNvPr id="35860" name="CaixaDeTexto 21"/>
          <p:cNvSpPr txBox="1">
            <a:spLocks noChangeArrowheads="1"/>
          </p:cNvSpPr>
          <p:nvPr/>
        </p:nvSpPr>
        <p:spPr bwMode="auto">
          <a:xfrm>
            <a:off x="6500813" y="1571625"/>
            <a:ext cx="571500"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a:t>
            </a:r>
          </a:p>
        </p:txBody>
      </p:sp>
      <p:cxnSp>
        <p:nvCxnSpPr>
          <p:cNvPr id="23" name="Conector reto 22"/>
          <p:cNvCxnSpPr/>
          <p:nvPr/>
        </p:nvCxnSpPr>
        <p:spPr>
          <a:xfrm rot="5400000">
            <a:off x="2212976" y="3857625"/>
            <a:ext cx="4430712"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35862" name="Imagem 25" descr="web_22363_lg.gif"/>
          <p:cNvPicPr>
            <a:picLocks noChangeAspect="1"/>
          </p:cNvPicPr>
          <p:nvPr/>
        </p:nvPicPr>
        <p:blipFill>
          <a:blip r:embed="rId4" cstate="print"/>
          <a:srcRect/>
          <a:stretch>
            <a:fillRect/>
          </a:stretch>
        </p:blipFill>
        <p:spPr bwMode="auto">
          <a:xfrm>
            <a:off x="3500438" y="4572000"/>
            <a:ext cx="920750" cy="1652588"/>
          </a:xfrm>
          <a:prstGeom prst="rect">
            <a:avLst/>
          </a:prstGeom>
          <a:noFill/>
          <a:ln w="9525">
            <a:noFill/>
            <a:miter lim="800000"/>
            <a:headEnd/>
            <a:tailEnd/>
          </a:ln>
        </p:spPr>
      </p:pic>
      <p:pic>
        <p:nvPicPr>
          <p:cNvPr id="35863" name="Imagem 26" descr="idea.jpg"/>
          <p:cNvPicPr>
            <a:picLocks noChangeAspect="1"/>
          </p:cNvPicPr>
          <p:nvPr/>
        </p:nvPicPr>
        <p:blipFill>
          <a:blip r:embed="rId5" cstate="print"/>
          <a:srcRect/>
          <a:stretch>
            <a:fillRect/>
          </a:stretch>
        </p:blipFill>
        <p:spPr bwMode="auto">
          <a:xfrm>
            <a:off x="8202613" y="5214938"/>
            <a:ext cx="738187" cy="1035050"/>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pic>
        <p:nvPicPr>
          <p:cNvPr id="17410" name="Imagem 2" descr="rocky-chicken.bmp"/>
          <p:cNvPicPr>
            <a:picLocks noChangeAspect="1"/>
          </p:cNvPicPr>
          <p:nvPr/>
        </p:nvPicPr>
        <p:blipFill>
          <a:blip r:embed="rId4" cstate="print"/>
          <a:srcRect/>
          <a:stretch>
            <a:fillRect/>
          </a:stretch>
        </p:blipFill>
        <p:spPr bwMode="auto">
          <a:xfrm rot="2015964">
            <a:off x="5413375" y="2035175"/>
            <a:ext cx="2690813" cy="3686175"/>
          </a:xfrm>
          <a:prstGeom prst="rect">
            <a:avLst/>
          </a:prstGeom>
          <a:noFill/>
          <a:ln w="9525">
            <a:noFill/>
            <a:miter lim="800000"/>
            <a:headEnd/>
            <a:tailEnd/>
          </a:ln>
        </p:spPr>
      </p:pic>
      <p:sp>
        <p:nvSpPr>
          <p:cNvPr id="2" name="Retângulo 1"/>
          <p:cNvSpPr/>
          <p:nvPr/>
        </p:nvSpPr>
        <p:spPr>
          <a:xfrm>
            <a:off x="105605" y="0"/>
            <a:ext cx="8858280" cy="769441"/>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pt-BR"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Rompendo Paradigmas na Educação</a:t>
            </a:r>
          </a:p>
        </p:txBody>
      </p:sp>
      <p:sp>
        <p:nvSpPr>
          <p:cNvPr id="4" name="Retângulo 3"/>
          <p:cNvSpPr/>
          <p:nvPr/>
        </p:nvSpPr>
        <p:spPr>
          <a:xfrm>
            <a:off x="0" y="5824855"/>
            <a:ext cx="3929058" cy="46166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a:spcBef>
                <a:spcPts val="600"/>
              </a:spcBef>
              <a:spcAft>
                <a:spcPts val="0"/>
              </a:spcAft>
              <a:defRPr/>
            </a:pPr>
            <a:r>
              <a:rPr lang="pt-BR" sz="2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Redesenhar  o saber</a:t>
            </a:r>
          </a:p>
        </p:txBody>
      </p:sp>
      <p:sp>
        <p:nvSpPr>
          <p:cNvPr id="5" name="Retângulo 4"/>
          <p:cNvSpPr/>
          <p:nvPr/>
        </p:nvSpPr>
        <p:spPr>
          <a:xfrm>
            <a:off x="0" y="4357694"/>
            <a:ext cx="7786742" cy="46166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a:spcBef>
                <a:spcPts val="600"/>
              </a:spcBef>
              <a:spcAft>
                <a:spcPts val="0"/>
              </a:spcAft>
              <a:defRPr/>
            </a:pPr>
            <a:r>
              <a:rPr lang="pt-BR" sz="2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Reconhecer conscientemente o papel de mensageiro</a:t>
            </a:r>
          </a:p>
        </p:txBody>
      </p:sp>
      <p:sp>
        <p:nvSpPr>
          <p:cNvPr id="6" name="Retângulo 5"/>
          <p:cNvSpPr/>
          <p:nvPr/>
        </p:nvSpPr>
        <p:spPr>
          <a:xfrm>
            <a:off x="0" y="2753021"/>
            <a:ext cx="3195630" cy="46166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a:spcBef>
                <a:spcPts val="600"/>
              </a:spcBef>
              <a:spcAft>
                <a:spcPts val="0"/>
              </a:spcAft>
              <a:defRPr/>
            </a:pPr>
            <a:r>
              <a:rPr lang="pt-BR" sz="2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Reconquistar os pais</a:t>
            </a:r>
          </a:p>
        </p:txBody>
      </p:sp>
      <p:pic>
        <p:nvPicPr>
          <p:cNvPr id="17415" name="Imagem 8" descr="circle-but-arrowRT-small.gif">
            <a:hlinkClick r:id="rId5" action="ppaction://hlinksldjump"/>
          </p:cNvPr>
          <p:cNvPicPr>
            <a:picLocks noChangeAspect="1"/>
          </p:cNvPicPr>
          <p:nvPr/>
        </p:nvPicPr>
        <p:blipFill>
          <a:blip r:embed="rId6" cstate="print"/>
          <a:srcRect/>
          <a:stretch>
            <a:fillRect/>
          </a:stretch>
        </p:blipFill>
        <p:spPr bwMode="auto">
          <a:xfrm>
            <a:off x="3214688" y="2736850"/>
            <a:ext cx="214312" cy="214313"/>
          </a:xfrm>
          <a:prstGeom prst="rect">
            <a:avLst/>
          </a:prstGeom>
          <a:noFill/>
          <a:ln w="9525">
            <a:noFill/>
            <a:miter lim="800000"/>
            <a:headEnd/>
            <a:tailEnd/>
          </a:ln>
        </p:spPr>
      </p:pic>
      <p:pic>
        <p:nvPicPr>
          <p:cNvPr id="17416" name="Imagem 9" descr="circle-but-arrowRT-small.gif">
            <a:hlinkClick r:id="rId7" action="ppaction://hlinksldjump"/>
          </p:cNvPr>
          <p:cNvPicPr>
            <a:picLocks noChangeAspect="1"/>
          </p:cNvPicPr>
          <p:nvPr/>
        </p:nvPicPr>
        <p:blipFill>
          <a:blip r:embed="rId6" cstate="print"/>
          <a:srcRect/>
          <a:stretch>
            <a:fillRect/>
          </a:stretch>
        </p:blipFill>
        <p:spPr bwMode="auto">
          <a:xfrm>
            <a:off x="7786688" y="4365625"/>
            <a:ext cx="214312" cy="214313"/>
          </a:xfrm>
          <a:prstGeom prst="rect">
            <a:avLst/>
          </a:prstGeom>
          <a:noFill/>
          <a:ln w="9525">
            <a:noFill/>
            <a:miter lim="800000"/>
            <a:headEnd/>
            <a:tailEnd/>
          </a:ln>
        </p:spPr>
      </p:pic>
      <p:pic>
        <p:nvPicPr>
          <p:cNvPr id="17417" name="Imagem 10" descr="circle-but-arrowRT-small.gif">
            <a:hlinkClick r:id="rId8" action="ppaction://hlinksldjump"/>
          </p:cNvPr>
          <p:cNvPicPr>
            <a:picLocks noChangeAspect="1"/>
          </p:cNvPicPr>
          <p:nvPr/>
        </p:nvPicPr>
        <p:blipFill>
          <a:blip r:embed="rId6" cstate="print"/>
          <a:srcRect/>
          <a:stretch>
            <a:fillRect/>
          </a:stretch>
        </p:blipFill>
        <p:spPr bwMode="auto">
          <a:xfrm>
            <a:off x="3929063" y="5784850"/>
            <a:ext cx="214312" cy="214313"/>
          </a:xfrm>
          <a:prstGeom prst="rect">
            <a:avLst/>
          </a:prstGeom>
          <a:noFill/>
          <a:ln w="9525">
            <a:noFill/>
            <a:miter lim="800000"/>
            <a:headEnd/>
            <a:tailEnd/>
          </a:ln>
        </p:spPr>
      </p:pic>
      <p:sp>
        <p:nvSpPr>
          <p:cNvPr id="13" name="Retângulo 12"/>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
        <p:nvSpPr>
          <p:cNvPr id="14" name="Retângulo 13"/>
          <p:cNvSpPr/>
          <p:nvPr/>
        </p:nvSpPr>
        <p:spPr>
          <a:xfrm>
            <a:off x="0" y="1301736"/>
            <a:ext cx="5972188" cy="46166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a:spcBef>
                <a:spcPts val="600"/>
              </a:spcBef>
              <a:spcAft>
                <a:spcPts val="0"/>
              </a:spcAft>
              <a:defRPr/>
            </a:pPr>
            <a:r>
              <a:rPr lang="pt-BR" sz="2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Romper paradigmas: o novo paradigma</a:t>
            </a:r>
          </a:p>
        </p:txBody>
      </p:sp>
      <p:pic>
        <p:nvPicPr>
          <p:cNvPr id="17420" name="Imagem 14" descr="circle-but-arrowRT-small.gif">
            <a:hlinkClick r:id="rId9" action="ppaction://hlinksldjump"/>
          </p:cNvPr>
          <p:cNvPicPr>
            <a:picLocks noChangeAspect="1"/>
          </p:cNvPicPr>
          <p:nvPr/>
        </p:nvPicPr>
        <p:blipFill>
          <a:blip r:embed="rId6" cstate="print"/>
          <a:srcRect/>
          <a:stretch>
            <a:fillRect/>
          </a:stretch>
        </p:blipFill>
        <p:spPr bwMode="auto">
          <a:xfrm>
            <a:off x="6000750" y="1285875"/>
            <a:ext cx="214313" cy="214313"/>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ixaDeTexto 1"/>
          <p:cNvSpPr txBox="1">
            <a:spLocks noChangeArrowheads="1"/>
          </p:cNvSpPr>
          <p:nvPr/>
        </p:nvSpPr>
        <p:spPr bwMode="auto">
          <a:xfrm>
            <a:off x="571500" y="2286000"/>
            <a:ext cx="8072438" cy="1077913"/>
          </a:xfrm>
          <a:prstGeom prst="rect">
            <a:avLst/>
          </a:prstGeom>
          <a:noFill/>
          <a:ln w="9525">
            <a:noFill/>
            <a:miter lim="800000"/>
            <a:headEnd/>
            <a:tailEnd/>
          </a:ln>
        </p:spPr>
        <p:txBody>
          <a:bodyPr>
            <a:spAutoFit/>
          </a:bodyPr>
          <a:lstStyle/>
          <a:p>
            <a:pPr algn="ctr"/>
            <a:r>
              <a:rPr lang="pt-BR" sz="3200">
                <a:latin typeface="Calibri" pitchFamily="34" charset="0"/>
              </a:rPr>
              <a:t>A única forma de caberem 7 bilhões de líderes no mundo é cada um sendo líder de si mesmo.</a:t>
            </a:r>
          </a:p>
        </p:txBody>
      </p:sp>
      <p:sp>
        <p:nvSpPr>
          <p:cNvPr id="5" name="Retângulo 4"/>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m 3" descr="ENTERempty.JPG">
            <a:hlinkClick r:id="" action="ppaction://hlinkshowjump?jump=endshow"/>
          </p:cNvPr>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8" name="CaixaDeTexto 4"/>
          <p:cNvSpPr txBox="1">
            <a:spLocks noChangeArrowheads="1"/>
          </p:cNvSpPr>
          <p:nvPr/>
        </p:nvSpPr>
        <p:spPr bwMode="auto">
          <a:xfrm rot="1849119">
            <a:off x="3606800" y="555625"/>
            <a:ext cx="1179513" cy="461963"/>
          </a:xfrm>
          <a:prstGeom prst="rect">
            <a:avLst/>
          </a:prstGeom>
          <a:noFill/>
          <a:ln w="9525">
            <a:noFill/>
            <a:miter lim="800000"/>
            <a:headEnd/>
            <a:tailEnd/>
          </a:ln>
        </p:spPr>
        <p:txBody>
          <a:bodyPr>
            <a:spAutoFit/>
          </a:bodyPr>
          <a:lstStyle/>
          <a:p>
            <a:r>
              <a:rPr lang="pt-BR" sz="2400" b="1">
                <a:cs typeface="Arial" charset="0"/>
              </a:rPr>
              <a:t>MUITO</a:t>
            </a:r>
          </a:p>
        </p:txBody>
      </p:sp>
      <p:sp>
        <p:nvSpPr>
          <p:cNvPr id="19459" name="CaixaDeTexto 5"/>
          <p:cNvSpPr txBox="1">
            <a:spLocks noChangeArrowheads="1"/>
          </p:cNvSpPr>
          <p:nvPr/>
        </p:nvSpPr>
        <p:spPr bwMode="auto">
          <a:xfrm rot="2077750">
            <a:off x="230568" y="1406355"/>
            <a:ext cx="1417019" cy="461962"/>
          </a:xfrm>
          <a:prstGeom prst="rect">
            <a:avLst/>
          </a:prstGeom>
          <a:noFill/>
          <a:ln w="9525">
            <a:noFill/>
            <a:miter lim="800000"/>
            <a:headEnd/>
            <a:tailEnd/>
          </a:ln>
        </p:spPr>
        <p:txBody>
          <a:bodyPr wrap="square">
            <a:spAutoFit/>
          </a:bodyPr>
          <a:lstStyle/>
          <a:p>
            <a:r>
              <a:rPr lang="pt-BR" sz="2400" b="1" dirty="0">
                <a:cs typeface="Arial" charset="0"/>
              </a:rPr>
              <a:t>GRATO</a:t>
            </a:r>
          </a:p>
        </p:txBody>
      </p:sp>
      <p:sp>
        <p:nvSpPr>
          <p:cNvPr id="19460" name="CaixaDeTexto 6"/>
          <p:cNvSpPr txBox="1">
            <a:spLocks noChangeArrowheads="1"/>
          </p:cNvSpPr>
          <p:nvPr/>
        </p:nvSpPr>
        <p:spPr bwMode="auto">
          <a:xfrm rot="2115626">
            <a:off x="361950" y="5170488"/>
            <a:ext cx="2962275" cy="461962"/>
          </a:xfrm>
          <a:prstGeom prst="rect">
            <a:avLst/>
          </a:prstGeom>
          <a:noFill/>
          <a:ln w="9525">
            <a:noFill/>
            <a:miter lim="800000"/>
            <a:headEnd/>
            <a:tailEnd/>
          </a:ln>
        </p:spPr>
        <p:txBody>
          <a:bodyPr>
            <a:spAutoFit/>
          </a:bodyPr>
          <a:lstStyle/>
          <a:p>
            <a:r>
              <a:rPr lang="pt-BR" sz="2400" b="1">
                <a:cs typeface="Arial" charset="0"/>
              </a:rPr>
              <a:t>Sigamos  em  PAZ</a:t>
            </a:r>
          </a:p>
        </p:txBody>
      </p:sp>
      <p:sp>
        <p:nvSpPr>
          <p:cNvPr id="19461" name="CaixaDeTexto 10"/>
          <p:cNvSpPr txBox="1">
            <a:spLocks noChangeArrowheads="1"/>
          </p:cNvSpPr>
          <p:nvPr/>
        </p:nvSpPr>
        <p:spPr bwMode="auto">
          <a:xfrm rot="2067892">
            <a:off x="2433638" y="2649538"/>
            <a:ext cx="1428750" cy="461962"/>
          </a:xfrm>
          <a:prstGeom prst="rect">
            <a:avLst/>
          </a:prstGeom>
          <a:noFill/>
          <a:ln w="9525">
            <a:noFill/>
            <a:miter lim="800000"/>
            <a:headEnd/>
            <a:tailEnd/>
          </a:ln>
        </p:spPr>
        <p:txBody>
          <a:bodyPr>
            <a:spAutoFit/>
          </a:bodyPr>
          <a:lstStyle/>
          <a:p>
            <a:r>
              <a:rPr lang="pt-BR" sz="2400" b="1">
                <a:cs typeface="Arial" charset="0"/>
              </a:rPr>
              <a:t>Escobar</a:t>
            </a:r>
          </a:p>
        </p:txBody>
      </p:sp>
      <p:sp>
        <p:nvSpPr>
          <p:cNvPr id="12" name="Retângulo 11"/>
          <p:cNvSpPr/>
          <p:nvPr/>
        </p:nvSpPr>
        <p:spPr>
          <a:xfrm rot="1828794">
            <a:off x="6143636" y="1643050"/>
            <a:ext cx="1228221" cy="3939540"/>
          </a:xfrm>
          <a:prstGeom prst="rect">
            <a:avLst/>
          </a:prstGeom>
          <a:noFill/>
        </p:spPr>
        <p:txBody>
          <a:bodyPr wrap="none">
            <a:spAutoFit/>
          </a:bodyPr>
          <a:lstStyle/>
          <a:p>
            <a:pPr algn="ctr" fontAlgn="auto">
              <a:spcBef>
                <a:spcPts val="0"/>
              </a:spcBef>
              <a:spcAft>
                <a:spcPts val="0"/>
              </a:spcAft>
              <a:defRPr/>
            </a:pPr>
            <a:r>
              <a:rPr lang="pt-BR" sz="2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t>
            </a:r>
          </a:p>
        </p:txBody>
      </p:sp>
      <p:sp>
        <p:nvSpPr>
          <p:cNvPr id="13" name="Retângulo 12">
            <a:hlinkClick r:id="" action="ppaction://hlinkshowjump?jump=endshow"/>
          </p:cNvPr>
          <p:cNvSpPr/>
          <p:nvPr/>
        </p:nvSpPr>
        <p:spPr>
          <a:xfrm rot="1894942">
            <a:off x="5915025" y="2070100"/>
            <a:ext cx="2000250" cy="3236913"/>
          </a:xfrm>
          <a:prstGeom prst="rect">
            <a:avLst/>
          </a:prstGeom>
          <a:no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a:hlinkClick r:id="" action="ppaction://hlinkshowjump?jump=endshow"/>
          </p:cNvPr>
          <p:cNvSpPr/>
          <p:nvPr/>
        </p:nvSpPr>
        <p:spPr>
          <a:xfrm>
            <a:off x="5786446" y="6596390"/>
            <a:ext cx="3357554"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Como encarar novos desafios –por Fernando Escobar</a:t>
            </a:r>
          </a:p>
        </p:txBody>
      </p:sp>
      <p:sp>
        <p:nvSpPr>
          <p:cNvPr id="10" name="Retângulo 9"/>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lbert Project Paradigm - Traduzido.jpg"/>
          <p:cNvPicPr>
            <a:picLocks noChangeAspect="1"/>
          </p:cNvPicPr>
          <p:nvPr/>
        </p:nvPicPr>
        <p:blipFill>
          <a:blip r:embed="rId3" cstate="print"/>
          <a:stretch>
            <a:fillRect/>
          </a:stretch>
        </p:blipFill>
        <p:spPr>
          <a:xfrm>
            <a:off x="1831649" y="0"/>
            <a:ext cx="5480701" cy="6858000"/>
          </a:xfrm>
          <a:prstGeom prst="rect">
            <a:avLst/>
          </a:prstGeom>
        </p:spPr>
      </p:pic>
      <p:sp>
        <p:nvSpPr>
          <p:cNvPr id="3" name="Retângulo 2">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714356"/>
            <a:ext cx="9144000"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Legal! Mas o quê, enfim, é um paradigma?</a:t>
            </a:r>
          </a:p>
        </p:txBody>
      </p:sp>
      <p:pic>
        <p:nvPicPr>
          <p:cNvPr id="21506" name="Picture 3"/>
          <p:cNvPicPr>
            <a:picLocks noChangeAspect="1" noChangeArrowheads="1"/>
          </p:cNvPicPr>
          <p:nvPr/>
        </p:nvPicPr>
        <p:blipFill>
          <a:blip r:embed="rId3" cstate="print"/>
          <a:srcRect/>
          <a:stretch>
            <a:fillRect/>
          </a:stretch>
        </p:blipFill>
        <p:spPr bwMode="auto">
          <a:xfrm>
            <a:off x="0" y="0"/>
            <a:ext cx="9144000" cy="85725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0" y="1285875"/>
            <a:ext cx="9144000" cy="714375"/>
          </a:xfrm>
          <a:prstGeom prst="rect">
            <a:avLst/>
          </a:prstGeom>
          <a:noFill/>
          <a:ln w="9525">
            <a:noFill/>
            <a:miter lim="800000"/>
            <a:headEnd/>
            <a:tailEnd/>
          </a:ln>
        </p:spPr>
      </p:pic>
      <p:sp>
        <p:nvSpPr>
          <p:cNvPr id="55" name="CaixaDeTexto 54"/>
          <p:cNvSpPr txBox="1"/>
          <p:nvPr/>
        </p:nvSpPr>
        <p:spPr>
          <a:xfrm>
            <a:off x="8715372" y="3786190"/>
            <a:ext cx="428628" cy="19389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pt-B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56" name="CaixaDeTexto 55"/>
          <p:cNvSpPr txBox="1"/>
          <p:nvPr/>
        </p:nvSpPr>
        <p:spPr>
          <a:xfrm rot="10800000">
            <a:off x="0" y="3857628"/>
            <a:ext cx="428628" cy="19389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pt-B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21510" name="CaixaDeTexto 6"/>
          <p:cNvSpPr txBox="1">
            <a:spLocks noChangeArrowheads="1"/>
          </p:cNvSpPr>
          <p:nvPr/>
        </p:nvSpPr>
        <p:spPr bwMode="auto">
          <a:xfrm>
            <a:off x="500063" y="2071688"/>
            <a:ext cx="8143875" cy="461962"/>
          </a:xfrm>
          <a:prstGeom prst="rect">
            <a:avLst/>
          </a:prstGeom>
          <a:noFill/>
          <a:ln w="9525">
            <a:noFill/>
            <a:miter lim="800000"/>
            <a:headEnd/>
            <a:tailEnd/>
          </a:ln>
        </p:spPr>
        <p:txBody>
          <a:bodyPr>
            <a:spAutoFit/>
          </a:bodyPr>
          <a:lstStyle/>
          <a:p>
            <a:pPr algn="ctr"/>
            <a:r>
              <a:rPr lang="pt-BR" sz="2400">
                <a:solidFill>
                  <a:schemeClr val="tx2"/>
                </a:solidFill>
                <a:latin typeface="Calibri" pitchFamily="34" charset="0"/>
              </a:rPr>
              <a:t>do grego </a:t>
            </a:r>
            <a:r>
              <a:rPr lang="pt-BR" sz="2400" i="1">
                <a:solidFill>
                  <a:schemeClr val="tx2"/>
                </a:solidFill>
                <a:latin typeface="Calibri" pitchFamily="34" charset="0"/>
              </a:rPr>
              <a:t>paradeigma – </a:t>
            </a:r>
            <a:r>
              <a:rPr lang="pt-BR" sz="2400">
                <a:solidFill>
                  <a:schemeClr val="tx2"/>
                </a:solidFill>
                <a:latin typeface="Calibri" pitchFamily="34" charset="0"/>
              </a:rPr>
              <a:t>Modelo, padrão, protótipo  (Michaelis).</a:t>
            </a:r>
            <a:endParaRPr lang="pt-BR" sz="2400" i="1">
              <a:solidFill>
                <a:schemeClr val="tx2"/>
              </a:solidFill>
              <a:latin typeface="Calibri" pitchFamily="34" charset="0"/>
            </a:endParaRPr>
          </a:p>
        </p:txBody>
      </p:sp>
      <p:sp>
        <p:nvSpPr>
          <p:cNvPr id="21511" name="CaixaDeTexto 7"/>
          <p:cNvSpPr txBox="1">
            <a:spLocks noChangeArrowheads="1"/>
          </p:cNvSpPr>
          <p:nvPr/>
        </p:nvSpPr>
        <p:spPr bwMode="auto">
          <a:xfrm>
            <a:off x="311150" y="2625725"/>
            <a:ext cx="8643938" cy="3786188"/>
          </a:xfrm>
          <a:prstGeom prst="rect">
            <a:avLst/>
          </a:prstGeom>
          <a:noFill/>
          <a:ln w="9525">
            <a:noFill/>
            <a:miter lim="800000"/>
            <a:headEnd/>
            <a:tailEnd/>
          </a:ln>
        </p:spPr>
        <p:txBody>
          <a:bodyPr>
            <a:spAutoFit/>
          </a:bodyPr>
          <a:lstStyle/>
          <a:p>
            <a:r>
              <a:rPr lang="pt-BR" sz="2000">
                <a:solidFill>
                  <a:schemeClr val="tx2"/>
                </a:solidFill>
                <a:latin typeface="Calibri" pitchFamily="34" charset="0"/>
              </a:rPr>
              <a:t>Talvez a maneira mais forte de definir o conceito de paradigma seja dizer que ele representa os conteúdos de uma visão de mundo. Isso significa que as pessoas que agem de acordo com os axiomas de um paradigma estão unidas, identificadas ou simplesmente em consenso sobre uma maneira de entender, de perceber, de agir, a respeito do mundo.</a:t>
            </a:r>
          </a:p>
          <a:p>
            <a:endParaRPr lang="pt-BR" sz="2000">
              <a:solidFill>
                <a:schemeClr val="tx2"/>
              </a:solidFill>
              <a:latin typeface="Calibri" pitchFamily="34" charset="0"/>
            </a:endParaRPr>
          </a:p>
          <a:p>
            <a:r>
              <a:rPr lang="pt-BR" sz="2000">
                <a:solidFill>
                  <a:schemeClr val="tx2"/>
                </a:solidFill>
                <a:latin typeface="Calibri" pitchFamily="34" charset="0"/>
              </a:rPr>
              <a:t>Os que partilham de um determinado paradigma aceitam a descrição de mundo que lhes é oferecida </a:t>
            </a:r>
            <a:r>
              <a:rPr lang="pt-BR" sz="2000" b="1">
                <a:solidFill>
                  <a:schemeClr val="tx2"/>
                </a:solidFill>
                <a:latin typeface="Calibri" pitchFamily="34" charset="0"/>
              </a:rPr>
              <a:t>sem criticar os fundamentos íntimos de tal descrição</a:t>
            </a:r>
            <a:r>
              <a:rPr lang="pt-BR" sz="2000">
                <a:solidFill>
                  <a:schemeClr val="tx2"/>
                </a:solidFill>
                <a:latin typeface="Calibri" pitchFamily="34" charset="0"/>
              </a:rPr>
              <a:t>. Isto significa que o olhar deles está estruturado de maneira a perceber só uma determinada constelação de fatos e relações entre esses fatos.  Qualquer coisa que não seja coerente com tal descrição passa desapercebida;  é vista como elemento marginal ou sem importância.</a:t>
            </a:r>
          </a:p>
        </p:txBody>
      </p:sp>
      <p:sp>
        <p:nvSpPr>
          <p:cNvPr id="21512" name="CaixaDeTexto 8"/>
          <p:cNvSpPr txBox="1">
            <a:spLocks noChangeArrowheads="1"/>
          </p:cNvSpPr>
          <p:nvPr/>
        </p:nvSpPr>
        <p:spPr bwMode="auto">
          <a:xfrm>
            <a:off x="214313" y="6396038"/>
            <a:ext cx="8143875" cy="400050"/>
          </a:xfrm>
          <a:prstGeom prst="rect">
            <a:avLst/>
          </a:prstGeom>
          <a:noFill/>
          <a:ln w="9525">
            <a:noFill/>
            <a:miter lim="800000"/>
            <a:headEnd/>
            <a:tailEnd/>
          </a:ln>
        </p:spPr>
        <p:txBody>
          <a:bodyPr>
            <a:spAutoFit/>
          </a:bodyPr>
          <a:lstStyle/>
          <a:p>
            <a:r>
              <a:rPr lang="pt-BR" sz="2000">
                <a:solidFill>
                  <a:schemeClr val="tx2"/>
                </a:solidFill>
                <a:latin typeface="Calibri" pitchFamily="34" charset="0"/>
              </a:rPr>
              <a:t>(Texto de apoio – UCB)</a:t>
            </a:r>
            <a:endParaRPr lang="pt-BR" sz="2000" i="1">
              <a:solidFill>
                <a:schemeClr val="tx2"/>
              </a:solidFill>
              <a:latin typeface="Calibri" pitchFamily="34" charset="0"/>
            </a:endParaRPr>
          </a:p>
        </p:txBody>
      </p:sp>
      <p:sp>
        <p:nvSpPr>
          <p:cNvPr id="12" name="Retângulo 11">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m 6" descr="mosca.gif"/>
          <p:cNvPicPr>
            <a:picLocks noChangeAspect="1"/>
          </p:cNvPicPr>
          <p:nvPr/>
        </p:nvPicPr>
        <p:blipFill>
          <a:blip r:embed="rId3" cstate="print"/>
          <a:srcRect/>
          <a:stretch>
            <a:fillRect/>
          </a:stretch>
        </p:blipFill>
        <p:spPr bwMode="auto">
          <a:xfrm>
            <a:off x="428625" y="1571625"/>
            <a:ext cx="8432800" cy="4929188"/>
          </a:xfrm>
          <a:prstGeom prst="rect">
            <a:avLst/>
          </a:prstGeom>
          <a:noFill/>
          <a:ln w="9525">
            <a:noFill/>
            <a:miter lim="800000"/>
            <a:headEnd/>
            <a:tailEnd/>
          </a:ln>
        </p:spPr>
      </p:pic>
      <p:sp>
        <p:nvSpPr>
          <p:cNvPr id="6" name="Retângulo 5"/>
          <p:cNvSpPr/>
          <p:nvPr/>
        </p:nvSpPr>
        <p:spPr>
          <a:xfrm>
            <a:off x="0" y="0"/>
            <a:ext cx="9144000"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 velho e o novo paradigma</a:t>
            </a:r>
          </a:p>
        </p:txBody>
      </p:sp>
      <p:sp>
        <p:nvSpPr>
          <p:cNvPr id="8" name="Pergaminho horizontal 7"/>
          <p:cNvSpPr/>
          <p:nvPr/>
        </p:nvSpPr>
        <p:spPr>
          <a:xfrm>
            <a:off x="285750" y="571500"/>
            <a:ext cx="8572500" cy="785813"/>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000" dirty="0">
                <a:solidFill>
                  <a:schemeClr val="bg1">
                    <a:lumMod val="95000"/>
                  </a:schemeClr>
                </a:solidFill>
                <a:latin typeface="Verdana" pitchFamily="34" charset="0"/>
              </a:rPr>
              <a:t>Dado </a:t>
            </a:r>
            <a:r>
              <a:rPr lang="pt-BR" sz="2000" dirty="0">
                <a:solidFill>
                  <a:schemeClr val="bg1">
                    <a:lumMod val="95000"/>
                  </a:schemeClr>
                </a:solidFill>
                <a:latin typeface="Verdana" pitchFamily="34" charset="0"/>
                <a:sym typeface="Wingdings" pitchFamily="2" charset="2"/>
              </a:rPr>
              <a:t>    Informação     Conhecimento</a:t>
            </a:r>
            <a:r>
              <a:rPr lang="pt-BR" sz="2000" dirty="0">
                <a:solidFill>
                  <a:schemeClr val="bg1">
                    <a:lumMod val="95000"/>
                  </a:schemeClr>
                </a:solidFill>
                <a:latin typeface="Verdana" pitchFamily="34" charset="0"/>
              </a:rPr>
              <a:t> </a:t>
            </a:r>
            <a:r>
              <a:rPr lang="pt-BR" sz="2000" dirty="0">
                <a:solidFill>
                  <a:schemeClr val="bg1">
                    <a:lumMod val="95000"/>
                  </a:schemeClr>
                </a:solidFill>
                <a:latin typeface="Verdana" pitchFamily="34" charset="0"/>
                <a:sym typeface="Wingdings" pitchFamily="2" charset="2"/>
              </a:rPr>
              <a:t>    Sabedoria!!!</a:t>
            </a:r>
          </a:p>
        </p:txBody>
      </p:sp>
      <p:sp>
        <p:nvSpPr>
          <p:cNvPr id="10" name="Retângulo 9">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0"/>
            <a:ext cx="9144000"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 velho e o novo paradigma</a:t>
            </a:r>
          </a:p>
        </p:txBody>
      </p:sp>
      <p:grpSp>
        <p:nvGrpSpPr>
          <p:cNvPr id="17" name="Grupo 16"/>
          <p:cNvGrpSpPr>
            <a:grpSpLocks/>
          </p:cNvGrpSpPr>
          <p:nvPr/>
        </p:nvGrpSpPr>
        <p:grpSpPr bwMode="auto">
          <a:xfrm>
            <a:off x="642938" y="1857375"/>
            <a:ext cx="3714750" cy="3900488"/>
            <a:chOff x="285720" y="1357298"/>
            <a:chExt cx="3714776" cy="3900499"/>
          </a:xfrm>
        </p:grpSpPr>
        <p:sp>
          <p:nvSpPr>
            <p:cNvPr id="10" name="Retângulo 9"/>
            <p:cNvSpPr/>
            <p:nvPr/>
          </p:nvSpPr>
          <p:spPr>
            <a:xfrm>
              <a:off x="285720" y="1357298"/>
              <a:ext cx="3714776" cy="769441"/>
            </a:xfrm>
            <a:prstGeom prst="rect">
              <a:avLst/>
            </a:prstGeom>
            <a:noFill/>
          </p:spPr>
          <p:txBody>
            <a:bodyPr>
              <a:spAutoFit/>
            </a:bodyPr>
            <a:lstStyle/>
            <a:p>
              <a:pPr algn="ctr" fontAlgn="auto">
                <a:spcBef>
                  <a:spcPts val="0"/>
                </a:spcBef>
                <a:spcAft>
                  <a:spcPts val="0"/>
                </a:spcAft>
                <a:defRPr/>
              </a:pPr>
              <a:r>
                <a:rPr lang="pt-B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COMPETIÇÃO</a:t>
              </a:r>
            </a:p>
          </p:txBody>
        </p:sp>
        <p:pic>
          <p:nvPicPr>
            <p:cNvPr id="24585" name="Imagem 13" descr="competicães.jpg"/>
            <p:cNvPicPr>
              <a:picLocks noChangeAspect="1"/>
            </p:cNvPicPr>
            <p:nvPr/>
          </p:nvPicPr>
          <p:blipFill>
            <a:blip r:embed="rId3" cstate="print"/>
            <a:srcRect/>
            <a:stretch>
              <a:fillRect/>
            </a:stretch>
          </p:blipFill>
          <p:spPr bwMode="auto">
            <a:xfrm>
              <a:off x="500034" y="2071678"/>
              <a:ext cx="3226449" cy="3186119"/>
            </a:xfrm>
            <a:prstGeom prst="rect">
              <a:avLst/>
            </a:prstGeom>
            <a:noFill/>
            <a:ln w="9525">
              <a:noFill/>
              <a:miter lim="800000"/>
              <a:headEnd/>
              <a:tailEnd/>
            </a:ln>
          </p:spPr>
        </p:pic>
      </p:grpSp>
      <p:grpSp>
        <p:nvGrpSpPr>
          <p:cNvPr id="18" name="Grupo 17"/>
          <p:cNvGrpSpPr>
            <a:grpSpLocks/>
          </p:cNvGrpSpPr>
          <p:nvPr/>
        </p:nvGrpSpPr>
        <p:grpSpPr bwMode="auto">
          <a:xfrm>
            <a:off x="4929188" y="1214438"/>
            <a:ext cx="3857625" cy="5214937"/>
            <a:chOff x="5000628" y="1571612"/>
            <a:chExt cx="3517181" cy="4786322"/>
          </a:xfrm>
        </p:grpSpPr>
        <p:sp>
          <p:nvSpPr>
            <p:cNvPr id="13" name="Retângulo 12"/>
            <p:cNvSpPr/>
            <p:nvPr/>
          </p:nvSpPr>
          <p:spPr>
            <a:xfrm>
              <a:off x="5000628" y="1571612"/>
              <a:ext cx="3482877" cy="769441"/>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t-BR"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COOPERAÇÃO</a:t>
              </a:r>
            </a:p>
          </p:txBody>
        </p:sp>
        <p:pic>
          <p:nvPicPr>
            <p:cNvPr id="24583" name="Imagem 14" descr="cooperacaes.jpg"/>
            <p:cNvPicPr>
              <a:picLocks noChangeAspect="1"/>
            </p:cNvPicPr>
            <p:nvPr/>
          </p:nvPicPr>
          <p:blipFill>
            <a:blip r:embed="rId4" cstate="print"/>
            <a:srcRect/>
            <a:stretch>
              <a:fillRect/>
            </a:stretch>
          </p:blipFill>
          <p:spPr bwMode="auto">
            <a:xfrm>
              <a:off x="5000628" y="2285992"/>
              <a:ext cx="3517181" cy="4071942"/>
            </a:xfrm>
            <a:prstGeom prst="rect">
              <a:avLst/>
            </a:prstGeom>
            <a:noFill/>
            <a:ln w="9525">
              <a:noFill/>
              <a:miter lim="800000"/>
              <a:headEnd/>
              <a:tailEnd/>
            </a:ln>
          </p:spPr>
        </p:pic>
      </p:grpSp>
      <p:sp>
        <p:nvSpPr>
          <p:cNvPr id="16" name="Fluxograma: Somador 15"/>
          <p:cNvSpPr/>
          <p:nvPr/>
        </p:nvSpPr>
        <p:spPr>
          <a:xfrm>
            <a:off x="214313" y="1500188"/>
            <a:ext cx="4500562" cy="4786312"/>
          </a:xfrm>
          <a:prstGeom prst="flowChartSummingJuncti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10">
            <a:hlinkClick r:id="rId5"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8"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amond(in)">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928926" y="571480"/>
            <a:ext cx="5684120"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Reconquistando os pais</a:t>
            </a:r>
          </a:p>
        </p:txBody>
      </p:sp>
      <p:sp>
        <p:nvSpPr>
          <p:cNvPr id="4" name="Retângulo 3"/>
          <p:cNvSpPr/>
          <p:nvPr/>
        </p:nvSpPr>
        <p:spPr>
          <a:xfrm>
            <a:off x="3428992" y="1643050"/>
            <a:ext cx="5286412" cy="132343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 que aconteceu?</a:t>
            </a:r>
          </a:p>
          <a:p>
            <a:pPr fontAlgn="auto">
              <a:spcBef>
                <a:spcPts val="0"/>
              </a:spcBef>
              <a:spcAft>
                <a:spcPts val="0"/>
              </a:spcAft>
              <a:buFont typeface="Arial" pitchFamily="34" charset="0"/>
              <a:buChar char="•"/>
              <a:defRPr/>
            </a:pPr>
            <a:endPar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fontAlgn="auto">
              <a:spcBef>
                <a:spcPts val="0"/>
              </a:spcBef>
              <a:spcAft>
                <a:spcPts val="0"/>
              </a:spcAft>
              <a:buFont typeface="Arial" pitchFamily="34" charset="0"/>
              <a:buChar char="•"/>
              <a:defRPr/>
            </a:pPr>
            <a:endPar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fontAlgn="auto">
              <a:spcBef>
                <a:spcPts val="0"/>
              </a:spcBef>
              <a:spcAft>
                <a:spcPts val="0"/>
              </a:spcAft>
              <a:buFont typeface="Arial" pitchFamily="34" charset="0"/>
              <a:buChar char="•"/>
              <a:defRPr/>
            </a:pP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 que se pode cobrar da escola</a:t>
            </a:r>
          </a:p>
        </p:txBody>
      </p:sp>
      <p:grpSp>
        <p:nvGrpSpPr>
          <p:cNvPr id="25603" name="Grupo 6"/>
          <p:cNvGrpSpPr>
            <a:grpSpLocks/>
          </p:cNvGrpSpPr>
          <p:nvPr/>
        </p:nvGrpSpPr>
        <p:grpSpPr bwMode="auto">
          <a:xfrm>
            <a:off x="0" y="0"/>
            <a:ext cx="9144000" cy="6858000"/>
            <a:chOff x="0" y="1232281"/>
            <a:chExt cx="9144000" cy="5625719"/>
          </a:xfrm>
        </p:grpSpPr>
        <p:pic>
          <p:nvPicPr>
            <p:cNvPr id="25605" name="Imagem 7" descr="Teacher.gif"/>
            <p:cNvPicPr>
              <a:picLocks noChangeAspect="1"/>
            </p:cNvPicPr>
            <p:nvPr/>
          </p:nvPicPr>
          <p:blipFill>
            <a:blip r:embed="rId3" cstate="print"/>
            <a:srcRect l="6987" t="4796" r="38367" b="36282"/>
            <a:stretch>
              <a:fillRect/>
            </a:stretch>
          </p:blipFill>
          <p:spPr bwMode="auto">
            <a:xfrm>
              <a:off x="0" y="1232281"/>
              <a:ext cx="3357554" cy="5625719"/>
            </a:xfrm>
            <a:prstGeom prst="rect">
              <a:avLst/>
            </a:prstGeom>
            <a:noFill/>
            <a:ln w="9525">
              <a:noFill/>
              <a:miter lim="800000"/>
              <a:headEnd/>
              <a:tailEnd/>
            </a:ln>
          </p:spPr>
        </p:pic>
        <p:pic>
          <p:nvPicPr>
            <p:cNvPr id="25606" name="Imagem 8" descr="Teacher.gif"/>
            <p:cNvPicPr>
              <a:picLocks noChangeAspect="1"/>
            </p:cNvPicPr>
            <p:nvPr/>
          </p:nvPicPr>
          <p:blipFill>
            <a:blip r:embed="rId3" cstate="print"/>
            <a:srcRect l="61633" t="4796" r="15683" b="36282"/>
            <a:stretch>
              <a:fillRect/>
            </a:stretch>
          </p:blipFill>
          <p:spPr bwMode="auto">
            <a:xfrm>
              <a:off x="3071802" y="1232281"/>
              <a:ext cx="1571636" cy="5625719"/>
            </a:xfrm>
            <a:prstGeom prst="rect">
              <a:avLst/>
            </a:prstGeom>
            <a:noFill/>
            <a:ln w="9525">
              <a:noFill/>
              <a:miter lim="800000"/>
              <a:headEnd/>
              <a:tailEnd/>
            </a:ln>
          </p:spPr>
        </p:pic>
        <p:pic>
          <p:nvPicPr>
            <p:cNvPr id="25607" name="Imagem 9" descr="Teacher.gif"/>
            <p:cNvPicPr>
              <a:picLocks noChangeAspect="1"/>
            </p:cNvPicPr>
            <p:nvPr/>
          </p:nvPicPr>
          <p:blipFill>
            <a:blip r:embed="rId3" cstate="print"/>
            <a:srcRect l="85349" t="4796" r="8466" b="36282"/>
            <a:stretch>
              <a:fillRect/>
            </a:stretch>
          </p:blipFill>
          <p:spPr bwMode="auto">
            <a:xfrm>
              <a:off x="8715404" y="1232281"/>
              <a:ext cx="428596" cy="5625719"/>
            </a:xfrm>
            <a:prstGeom prst="rect">
              <a:avLst/>
            </a:prstGeom>
            <a:noFill/>
            <a:ln w="9525">
              <a:noFill/>
              <a:miter lim="800000"/>
              <a:headEnd/>
              <a:tailEnd/>
            </a:ln>
          </p:spPr>
        </p:pic>
        <p:pic>
          <p:nvPicPr>
            <p:cNvPr id="25608" name="Imagem 10" descr="Teacher.gif"/>
            <p:cNvPicPr>
              <a:picLocks noChangeAspect="1"/>
            </p:cNvPicPr>
            <p:nvPr/>
          </p:nvPicPr>
          <p:blipFill>
            <a:blip r:embed="rId3" cstate="print"/>
            <a:srcRect l="61633" t="4796" r="15683" b="36282"/>
            <a:stretch>
              <a:fillRect/>
            </a:stretch>
          </p:blipFill>
          <p:spPr bwMode="auto">
            <a:xfrm>
              <a:off x="4357686" y="1232281"/>
              <a:ext cx="1571636" cy="5625719"/>
            </a:xfrm>
            <a:prstGeom prst="rect">
              <a:avLst/>
            </a:prstGeom>
            <a:noFill/>
            <a:ln w="9525">
              <a:noFill/>
              <a:miter lim="800000"/>
              <a:headEnd/>
              <a:tailEnd/>
            </a:ln>
          </p:spPr>
        </p:pic>
        <p:pic>
          <p:nvPicPr>
            <p:cNvPr id="25609" name="Imagem 11" descr="Teacher.gif"/>
            <p:cNvPicPr>
              <a:picLocks noChangeAspect="1"/>
            </p:cNvPicPr>
            <p:nvPr/>
          </p:nvPicPr>
          <p:blipFill>
            <a:blip r:embed="rId3" cstate="print"/>
            <a:srcRect l="61633" t="4796" r="15683" b="36282"/>
            <a:stretch>
              <a:fillRect/>
            </a:stretch>
          </p:blipFill>
          <p:spPr bwMode="auto">
            <a:xfrm>
              <a:off x="5857884" y="1232281"/>
              <a:ext cx="1571636" cy="5625719"/>
            </a:xfrm>
            <a:prstGeom prst="rect">
              <a:avLst/>
            </a:prstGeom>
            <a:noFill/>
            <a:ln w="9525">
              <a:noFill/>
              <a:miter lim="800000"/>
              <a:headEnd/>
              <a:tailEnd/>
            </a:ln>
          </p:spPr>
        </p:pic>
        <p:pic>
          <p:nvPicPr>
            <p:cNvPr id="25610" name="Imagem 12" descr="Teacher.gif"/>
            <p:cNvPicPr>
              <a:picLocks noChangeAspect="1"/>
            </p:cNvPicPr>
            <p:nvPr/>
          </p:nvPicPr>
          <p:blipFill>
            <a:blip r:embed="rId3" cstate="print"/>
            <a:srcRect l="61633" t="4796" r="15683" b="36282"/>
            <a:stretch>
              <a:fillRect/>
            </a:stretch>
          </p:blipFill>
          <p:spPr bwMode="auto">
            <a:xfrm>
              <a:off x="7143768" y="1232281"/>
              <a:ext cx="1571636" cy="5625719"/>
            </a:xfrm>
            <a:prstGeom prst="rect">
              <a:avLst/>
            </a:prstGeom>
            <a:noFill/>
            <a:ln w="9525">
              <a:noFill/>
              <a:miter lim="800000"/>
              <a:headEnd/>
              <a:tailEnd/>
            </a:ln>
          </p:spPr>
        </p:pic>
      </p:grpSp>
      <p:sp>
        <p:nvSpPr>
          <p:cNvPr id="15" name="Retângulo 14">
            <a:hlinkClick r:id="rId4" action="ppaction://hlinksldjump"/>
          </p:cNvPr>
          <p:cNvSpPr/>
          <p:nvPr/>
        </p:nvSpPr>
        <p:spPr>
          <a:xfrm>
            <a:off x="5214942" y="6596390"/>
            <a:ext cx="3929058" cy="2616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fontAlgn="auto">
              <a:spcBef>
                <a:spcPts val="0"/>
              </a:spcBef>
              <a:spcAft>
                <a:spcPts val="0"/>
              </a:spcAft>
              <a:defRPr/>
            </a:pPr>
            <a:r>
              <a:rPr lang="pt-BR"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Rompendo Paradigmas na Educação– por Fernando Escobar</a:t>
            </a:r>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1073</Words>
  <Application>Microsoft Office PowerPoint</Application>
  <PresentationFormat>Apresentação na tela (4:3)</PresentationFormat>
  <Paragraphs>193</Paragraphs>
  <Slides>16</Slides>
  <Notes>16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16</vt:i4>
      </vt:variant>
    </vt:vector>
  </HeadingPairs>
  <TitlesOfParts>
    <vt:vector size="21" baseType="lpstr">
      <vt:lpstr>Arial</vt:lpstr>
      <vt:lpstr>Calibri</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dc:creator>
  <cp:lastModifiedBy>Fernando Cesar Escobar</cp:lastModifiedBy>
  <cp:revision>82</cp:revision>
  <dcterms:created xsi:type="dcterms:W3CDTF">2009-07-28T03:04:39Z</dcterms:created>
  <dcterms:modified xsi:type="dcterms:W3CDTF">2017-11-10T21:06:57Z</dcterms:modified>
</cp:coreProperties>
</file>